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3"/>
  </p:notesMasterIdLst>
  <p:sldIdLst>
    <p:sldId id="256" r:id="rId3"/>
    <p:sldId id="365" r:id="rId4"/>
    <p:sldId id="353" r:id="rId5"/>
    <p:sldId id="324" r:id="rId6"/>
    <p:sldId id="381" r:id="rId7"/>
    <p:sldId id="363" r:id="rId8"/>
    <p:sldId id="376" r:id="rId9"/>
    <p:sldId id="379" r:id="rId10"/>
    <p:sldId id="378" r:id="rId11"/>
    <p:sldId id="377" r:id="rId12"/>
    <p:sldId id="373" r:id="rId13"/>
    <p:sldId id="364" r:id="rId14"/>
    <p:sldId id="380" r:id="rId15"/>
    <p:sldId id="370" r:id="rId16"/>
    <p:sldId id="371" r:id="rId17"/>
    <p:sldId id="368" r:id="rId18"/>
    <p:sldId id="369" r:id="rId19"/>
    <p:sldId id="366" r:id="rId20"/>
    <p:sldId id="375" r:id="rId21"/>
    <p:sldId id="38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E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DB6D89-FE25-4101-94A2-75FFDF17BD76}" v="1" dt="2024-10-22T09:01:01.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5590" autoAdjust="0"/>
    <p:restoredTop sz="95380" autoAdjust="0"/>
  </p:normalViewPr>
  <p:slideViewPr>
    <p:cSldViewPr snapToGrid="0">
      <p:cViewPr varScale="1">
        <p:scale>
          <a:sx n="59" d="100"/>
          <a:sy n="59" d="100"/>
        </p:scale>
        <p:origin x="792" y="3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B77A8-BF71-40B4-B47A-5FF8FA4EC0CA}" type="datetimeFigureOut">
              <a:rPr lang="en-US" smtClean="0"/>
              <a:t>10/30/2024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8316-FB35-4AC8-984C-370EF0F37AED}" type="slidenum">
              <a:rPr lang="en-US" smtClean="0"/>
              <a:t>‹#›</a:t>
            </a:fld>
            <a:endParaRPr lang="en-US"/>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إجمالي وقت العرض - </a:t>
            </a:r>
            <a:r>
              <a:rPr lang="en-us">
                <a:rtl val="0"/>
              </a:rPr>
              <a:t>30</a:t>
            </a:r>
            <a:r>
              <a:rPr lang="ar-xm">
                <a:rtl/>
              </a:rPr>
              <a:t> دقيقة</a:t>
            </a:r>
          </a:p>
          <a:p>
            <a:pPr marL="171450" indent="-171450" rtl="1">
              <a:buFont typeface="Arial" panose="020B0604020202020204" pitchFamily="34" charset="0"/>
              <a:buChar char="•"/>
            </a:pPr>
            <a:r>
              <a:rPr lang="ar-xm">
                <a:rtl/>
              </a:rPr>
              <a:t>عرض شرائح - </a:t>
            </a:r>
            <a:r>
              <a:rPr lang="en-us">
                <a:rtl val="0"/>
              </a:rPr>
              <a:t>20</a:t>
            </a:r>
            <a:r>
              <a:rPr lang="ar-xm">
                <a:rtl/>
              </a:rPr>
              <a:t> دقيقة</a:t>
            </a:r>
          </a:p>
          <a:p>
            <a:pPr marL="171450" indent="-171450" rtl="1">
              <a:buFont typeface="Arial" panose="020B0604020202020204" pitchFamily="34" charset="0"/>
              <a:buChar char="•"/>
            </a:pPr>
            <a:r>
              <a:rPr lang="ar-xm">
                <a:rtl/>
              </a:rPr>
              <a:t>نشاط التخطيط الفردي - </a:t>
            </a:r>
            <a:r>
              <a:rPr lang="en-us">
                <a:rtl val="0"/>
              </a:rPr>
              <a:t>10</a:t>
            </a:r>
            <a:r>
              <a:rPr lang="ar-xm">
                <a:rtl/>
              </a:rPr>
              <a:t> دقائق</a:t>
            </a:r>
          </a:p>
          <a:p>
            <a:pPr rtl="1"/>
            <a:endParaRPr lang="en-US"/>
          </a:p>
        </p:txBody>
      </p:sp>
      <p:sp>
        <p:nvSpPr>
          <p:cNvPr id="4" name="Slide Number Placeholder 3"/>
          <p:cNvSpPr>
            <a:spLocks noGrp="1"/>
          </p:cNvSpPr>
          <p:nvPr>
            <p:ph type="sldNum" sz="quarter" idx="5"/>
          </p:nvPr>
        </p:nvSpPr>
        <p:spPr/>
        <p:txBody>
          <a:bodyPr rtlCol="1"/>
          <a:lstStyle/>
          <a:p>
            <a:pPr rtl="1"/>
            <a:fld id="{6CCC8316-FB35-4AC8-984C-370EF0F37AED}" type="slidenum">
              <a:rPr lang="en-US" smtClean="0"/>
              <a:t>1</a:t>
            </a:fld>
            <a:endParaRPr lang="en-US"/>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قل:</a:t>
            </a:r>
          </a:p>
          <a:p>
            <a:pPr marL="171450" indent="-171450" rtl="1">
              <a:buFontTx/>
              <a:buChar char="-"/>
            </a:pPr>
            <a:r>
              <a:rPr lang="ar-xm">
                <a:rtl/>
              </a:rPr>
              <a:t>ليست هناك حاجة لإعادة استنساخ العجلة!  أنتج "الأولمبياد الخاص" الكثير من الرسومات والمعلومات الصحية التي يمكنك استخدامها.</a:t>
            </a:r>
          </a:p>
          <a:p>
            <a:pPr marL="171450" indent="-171450" rtl="1">
              <a:buFontTx/>
              <a:buChar char="-"/>
            </a:pPr>
            <a:endParaRPr lang="en-US"/>
          </a:p>
          <a:p>
            <a:pPr marL="0" indent="0" rtl="1">
              <a:buFontTx/>
              <a:buNone/>
            </a:pPr>
            <a:r>
              <a:rPr lang="ar-xm">
                <a:rtl/>
              </a:rPr>
              <a:t>ملاحظة للميسّر:</a:t>
            </a:r>
          </a:p>
          <a:p>
            <a:pPr marL="171450" indent="-171450" rtl="1">
              <a:buFont typeface="Arial" panose="020B0604020202020204" pitchFamily="34" charset="0"/>
              <a:buChar char="•"/>
            </a:pPr>
            <a:r>
              <a:rPr lang="ar-xm">
                <a:rtl/>
              </a:rPr>
              <a:t>قم بإرشاد</a:t>
            </a:r>
            <a:r>
              <a:rPr lang="ar-xm" baseline="0">
                <a:rtl/>
              </a:rPr>
              <a:t> ممثلي الصحة لتصفح إنشاء الموارد بالفعل! </a:t>
            </a:r>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11</a:t>
            </a:fld>
            <a:endParaRPr lang="en-US"/>
          </a:p>
        </p:txBody>
      </p:sp>
    </p:spTree>
    <p:extLst>
      <p:ext uri="{BB962C8B-B14F-4D97-AF65-F5344CB8AC3E}">
        <p14:creationId xmlns:p14="http://schemas.microsoft.com/office/powerpoint/2010/main" val="196964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قل:</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baseline="0">
                <a:rtl/>
              </a:rPr>
              <a:t>لديك جمهور من اللاعبين الآخرين ينتظرون أن يسمعوا منك!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a:rtl/>
              </a:rPr>
              <a:t>بمجرد معرفة </a:t>
            </a:r>
            <a:r>
              <a:rPr lang="ar-xm" baseline="0">
                <a:rtl/>
              </a:rPr>
              <a:t>كيفية التنشيط على وسائل التواصل الاجتماعي، من المهم بالنسبة لك وضع خطة لكيفية الحفاظ على تواجدك!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baseline="0">
                <a:rtl/>
              </a:rPr>
              <a:t>هذا دليل لتخطيط كيفية استخدام وسائل التواصل الاجتماعي في الأشهر الستة الأولى من كونك ممثلًا للصحة. </a:t>
            </a:r>
          </a:p>
          <a:p>
            <a:pPr rtl="1"/>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12</a:t>
            </a:fld>
            <a:endParaRPr lang="en-US"/>
          </a:p>
        </p:txBody>
      </p:sp>
    </p:spTree>
    <p:extLst>
      <p:ext uri="{BB962C8B-B14F-4D97-AF65-F5344CB8AC3E}">
        <p14:creationId xmlns:p14="http://schemas.microsoft.com/office/powerpoint/2010/main" val="946191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قل:</a:t>
            </a:r>
          </a:p>
          <a:p>
            <a:pPr marL="171450" indent="-171450" rtl="1">
              <a:buFontTx/>
              <a:buChar char="-"/>
            </a:pPr>
            <a:r>
              <a:rPr lang="ar-xm">
                <a:rtl/>
              </a:rPr>
              <a:t>تُعدُّ التحديات طريقة رائعة لتنشيط مجموعة من الأشخاص على وسائل التواصل الاجتماعي حول الصحة.  </a:t>
            </a:r>
          </a:p>
          <a:p>
            <a:pPr marL="171450" indent="-171450" rtl="1">
              <a:buFontTx/>
              <a:buChar char="-"/>
            </a:pPr>
            <a:r>
              <a:rPr lang="ar-xm">
                <a:rtl/>
              </a:rPr>
              <a:t>هل يمكن لأي شخص مشاركة التحدي الصحي الذي شاهده أو شارك فيه؟</a:t>
            </a:r>
          </a:p>
          <a:p>
            <a:pPr rtl="1"/>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13</a:t>
            </a:fld>
            <a:endParaRPr lang="en-US"/>
          </a:p>
        </p:txBody>
      </p:sp>
    </p:spTree>
    <p:extLst>
      <p:ext uri="{BB962C8B-B14F-4D97-AF65-F5344CB8AC3E}">
        <p14:creationId xmlns:p14="http://schemas.microsoft.com/office/powerpoint/2010/main" val="253513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قل:</a:t>
            </a:r>
          </a:p>
          <a:p>
            <a:pPr marL="171450" indent="-171450" rtl="1">
              <a:buFont typeface="Arial" panose="020B0604020202020204" pitchFamily="34" charset="0"/>
              <a:buChar char="•"/>
            </a:pPr>
            <a:r>
              <a:rPr lang="ar-xm">
                <a:rtl/>
              </a:rPr>
              <a:t>إليك بعض أفكار التحدي الأخرى.</a:t>
            </a:r>
          </a:p>
          <a:p>
            <a:pPr marL="0" indent="0" rtl="1">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14</a:t>
            </a:fld>
            <a:endParaRPr lang="en-US"/>
          </a:p>
        </p:txBody>
      </p:sp>
    </p:spTree>
    <p:extLst>
      <p:ext uri="{BB962C8B-B14F-4D97-AF65-F5344CB8AC3E}">
        <p14:creationId xmlns:p14="http://schemas.microsoft.com/office/powerpoint/2010/main" val="32289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قل:</a:t>
            </a:r>
          </a:p>
          <a:p>
            <a:pPr marL="0" marR="0" lvl="0" indent="0" algn="r" defTabSz="914400" rtl="1" eaLnBrk="1" fontAlgn="auto" latinLnBrk="0" hangingPunct="1">
              <a:lnSpc>
                <a:spcPct val="100000"/>
              </a:lnSpc>
              <a:spcBef>
                <a:spcPts val="0"/>
              </a:spcBef>
              <a:spcAft>
                <a:spcPts val="0"/>
              </a:spcAft>
              <a:buClrTx/>
              <a:buSzTx/>
              <a:buFontTx/>
              <a:buNone/>
              <a:tabLst/>
              <a:defRPr/>
            </a:pPr>
            <a:r>
              <a:rPr lang="ar-xm">
                <a:rtl/>
              </a:rPr>
              <a:t>- من منا لا يحب صورة الطعام الجيد؟! </a:t>
            </a:r>
          </a:p>
          <a:p>
            <a:pPr rtl="1"/>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15</a:t>
            </a:fld>
            <a:endParaRPr lang="en-US"/>
          </a:p>
        </p:txBody>
      </p:sp>
    </p:spTree>
    <p:extLst>
      <p:ext uri="{BB962C8B-B14F-4D97-AF65-F5344CB8AC3E}">
        <p14:creationId xmlns:p14="http://schemas.microsoft.com/office/powerpoint/2010/main" val="418116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321457" rtl="1" eaLnBrk="1" fontAlgn="auto" latinLnBrk="0" hangingPunct="1">
              <a:lnSpc>
                <a:spcPct val="100000"/>
              </a:lnSpc>
              <a:spcBef>
                <a:spcPts val="0"/>
              </a:spcBef>
              <a:spcAft>
                <a:spcPts val="0"/>
              </a:spcAft>
              <a:buClrTx/>
              <a:buSzTx/>
              <a:buFontTx/>
              <a:buNone/>
              <a:tabLst/>
              <a:defRPr/>
            </a:pPr>
            <a:r>
              <a:rPr lang="ar-xm">
                <a:rtl/>
              </a:rPr>
              <a:t>قل:</a:t>
            </a:r>
          </a:p>
          <a:p>
            <a:pPr marL="171450" marR="0" lvl="0" indent="-171450" algn="r" defTabSz="32145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baseline="0">
                <a:rtl/>
              </a:rPr>
              <a:t>من المهم أن يقوم ممثلي الصحة بتسجيل الوصول من خلال شبكة التواصل الاجتماعي الخاصة بهم ومعرفة ما يفعلونه. </a:t>
            </a:r>
          </a:p>
          <a:p>
            <a:pPr marL="171450" marR="0" lvl="0" indent="-171450" algn="r" defTabSz="32145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baseline="0">
                <a:rtl/>
              </a:rPr>
              <a:t>إنها فرصة رائعة للحصول على توصيات من أصدقائك وأعضاء الجمهور حول الطرق التي يمكنك من خلالها أن تصبح أفضل في دورك كممثل للصحة. </a:t>
            </a:r>
            <a:endParaRPr lang="en-US"/>
          </a:p>
          <a:p>
            <a:pPr marL="0" marR="0" lvl="0" indent="0" algn="r" defTabSz="321457" rtl="1" eaLnBrk="1" fontAlgn="auto" latinLnBrk="0" hangingPunct="1">
              <a:lnSpc>
                <a:spcPct val="100000"/>
              </a:lnSpc>
              <a:spcBef>
                <a:spcPts val="0"/>
              </a:spcBef>
              <a:spcAft>
                <a:spcPts val="0"/>
              </a:spcAft>
              <a:buClrTx/>
              <a:buSzTx/>
              <a:buFontTx/>
              <a:buNone/>
              <a:tabLst/>
              <a:defRPr/>
            </a:pPr>
            <a:endParaRPr lang="en-US"/>
          </a:p>
          <a:p>
            <a:pPr marL="0" marR="0" lvl="0" indent="0" algn="r" defTabSz="321457" rtl="1" eaLnBrk="1" fontAlgn="auto" latinLnBrk="0" hangingPunct="1">
              <a:lnSpc>
                <a:spcPct val="100000"/>
              </a:lnSpc>
              <a:spcBef>
                <a:spcPts val="0"/>
              </a:spcBef>
              <a:spcAft>
                <a:spcPts val="0"/>
              </a:spcAft>
              <a:buClrTx/>
              <a:buSzTx/>
              <a:buFontTx/>
              <a:buNone/>
              <a:tabLst/>
              <a:defRPr/>
            </a:pPr>
            <a:r>
              <a:rPr lang="ar-xm">
                <a:rtl/>
              </a:rPr>
              <a:t>*انظر أيضًا وثيقة</a:t>
            </a:r>
            <a:r>
              <a:rPr lang="ar-xm" baseline="0">
                <a:rtl/>
              </a:rPr>
              <a:t> وضع الخطط</a:t>
            </a:r>
            <a:endParaRPr lang="en-US"/>
          </a:p>
          <a:p>
            <a:pPr rtl="1"/>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16</a:t>
            </a:fld>
            <a:endParaRPr lang="en-US"/>
          </a:p>
        </p:txBody>
      </p:sp>
    </p:spTree>
    <p:extLst>
      <p:ext uri="{BB962C8B-B14F-4D97-AF65-F5344CB8AC3E}">
        <p14:creationId xmlns:p14="http://schemas.microsoft.com/office/powerpoint/2010/main" val="508069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قل:</a:t>
            </a:r>
          </a:p>
          <a:p>
            <a:pPr marL="171450" indent="-171450" rtl="1">
              <a:buFont typeface="Arial" panose="020B0604020202020204" pitchFamily="34" charset="0"/>
              <a:buChar char="•"/>
            </a:pPr>
            <a:r>
              <a:rPr lang="ar-xm">
                <a:rtl/>
              </a:rPr>
              <a:t>تعد مشاركة النجاحات</a:t>
            </a:r>
            <a:r>
              <a:rPr lang="ar-xm" baseline="0">
                <a:rtl/>
              </a:rPr>
              <a:t> أمرًا مهمًا لمساعدة الأشخاص على البقاء متحمسين، خاصة في عالم الصحة واللياقة البدنية. </a:t>
            </a:r>
          </a:p>
          <a:p>
            <a:pPr marL="171450" indent="-171450" rtl="1">
              <a:buFont typeface="Arial" panose="020B0604020202020204" pitchFamily="34" charset="0"/>
              <a:buChar char="•"/>
            </a:pPr>
            <a:r>
              <a:rPr lang="ar-xm" baseline="0">
                <a:rtl/>
              </a:rPr>
              <a:t>لا ينبغي أن يقوم ممثل الصحة بمشاركة تقدمهم على وسائل التواصل الاجتماعي فحسب، بل يجب أيضًا التواصل مع أعضاء مجموعتهم لمعرفة ما يفعلونه، إما عن طريق نشر سؤال أو طرحه بشكل خاص. </a:t>
            </a:r>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17</a:t>
            </a:fld>
            <a:endParaRPr lang="en-US"/>
          </a:p>
        </p:txBody>
      </p:sp>
    </p:spTree>
    <p:extLst>
      <p:ext uri="{BB962C8B-B14F-4D97-AF65-F5344CB8AC3E}">
        <p14:creationId xmlns:p14="http://schemas.microsoft.com/office/powerpoint/2010/main" val="1201680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321457" rtl="1" eaLnBrk="1" fontAlgn="auto" latinLnBrk="0" hangingPunct="1">
              <a:lnSpc>
                <a:spcPct val="100000"/>
              </a:lnSpc>
              <a:spcBef>
                <a:spcPts val="0"/>
              </a:spcBef>
              <a:spcAft>
                <a:spcPts val="0"/>
              </a:spcAft>
              <a:buClrTx/>
              <a:buSzTx/>
              <a:buFontTx/>
              <a:buNone/>
              <a:tabLst/>
              <a:defRPr/>
            </a:pPr>
            <a:r>
              <a:rPr lang="ar-xm">
                <a:rtl/>
              </a:rPr>
              <a:t>قل:</a:t>
            </a:r>
          </a:p>
          <a:p>
            <a:pPr marL="171450" marR="0" lvl="0" indent="-171450" algn="r" defTabSz="32145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a:rtl/>
              </a:rPr>
              <a:t>بالنسبة</a:t>
            </a:r>
            <a:r>
              <a:rPr lang="ar-xm" baseline="0">
                <a:rtl/>
              </a:rPr>
              <a:t> للبعض منكم، سيكون إنشاء خطة مادية طريقة جيدة لمواكبة مجموعات وسائل التواصل الاجتماعي الخاصة بك. ومع ذلك، لا يُقصد بهذا أن يكون مقاسًا واحدًا يناسب الجميع. إذا كان شخص ما لا يريد وضع حد، فلا داعي لذلك.</a:t>
            </a:r>
          </a:p>
          <a:p>
            <a:pPr marL="0" marR="0" lvl="0" indent="0" algn="r" defTabSz="321457"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a:p>
          <a:p>
            <a:pPr marL="0" marR="0" lvl="0" indent="0" algn="r" defTabSz="321457" rtl="1" eaLnBrk="1" fontAlgn="auto" latinLnBrk="0" hangingPunct="1">
              <a:lnSpc>
                <a:spcPct val="100000"/>
              </a:lnSpc>
              <a:spcBef>
                <a:spcPts val="0"/>
              </a:spcBef>
              <a:spcAft>
                <a:spcPts val="0"/>
              </a:spcAft>
              <a:buClrTx/>
              <a:buSzTx/>
              <a:buFontTx/>
              <a:buNone/>
              <a:tabLst/>
              <a:defRPr/>
            </a:pPr>
            <a:endParaRPr lang="en-US"/>
          </a:p>
          <a:p>
            <a:pPr rtl="1"/>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18</a:t>
            </a:fld>
            <a:endParaRPr lang="en-US"/>
          </a:p>
        </p:txBody>
      </p:sp>
    </p:spTree>
    <p:extLst>
      <p:ext uri="{BB962C8B-B14F-4D97-AF65-F5344CB8AC3E}">
        <p14:creationId xmlns:p14="http://schemas.microsoft.com/office/powerpoint/2010/main" val="2916675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الوقت الإجمالي - </a:t>
            </a:r>
            <a:r>
              <a:rPr lang="en-us">
                <a:rtl val="0"/>
              </a:rPr>
              <a:t>10</a:t>
            </a:r>
            <a:r>
              <a:rPr lang="ar-xm">
                <a:rtl/>
              </a:rPr>
              <a:t> دقائق</a:t>
            </a:r>
          </a:p>
          <a:p>
            <a:pPr rtl="1"/>
            <a:r>
              <a:rPr lang="ar-xm">
                <a:rtl/>
              </a:rPr>
              <a:t>يناقش المرشد الصحي / الموجه ويملأ مستند التخطيط لوسائل التواصل الاجتماعي - </a:t>
            </a:r>
            <a:r>
              <a:rPr lang="en-us">
                <a:rtl val="0"/>
              </a:rPr>
              <a:t>5</a:t>
            </a:r>
            <a:r>
              <a:rPr lang="ar-xm">
                <a:rtl/>
              </a:rPr>
              <a:t> دقائق</a:t>
            </a:r>
          </a:p>
          <a:p>
            <a:pPr rtl="1"/>
            <a:r>
              <a:rPr lang="ar-xm">
                <a:rtl/>
              </a:rPr>
              <a:t>إعداد التقارير الجماعية - </a:t>
            </a:r>
            <a:r>
              <a:rPr lang="en-us">
                <a:rtl val="0"/>
              </a:rPr>
              <a:t>3</a:t>
            </a:r>
            <a:r>
              <a:rPr lang="ar-xm">
                <a:rtl/>
              </a:rPr>
              <a:t> دقائق (دقيقة واحدة لكل طاولة)</a:t>
            </a:r>
          </a:p>
          <a:p>
            <a:pPr rtl="1"/>
            <a:endParaRPr lang="en-US"/>
          </a:p>
          <a:p>
            <a:pPr rtl="1"/>
            <a:r>
              <a:rPr lang="ar-xm">
                <a:rtl/>
              </a:rPr>
              <a:t>قل:</a:t>
            </a:r>
          </a:p>
          <a:p>
            <a:pPr marL="171450" indent="-171450" rtl="1">
              <a:buFont typeface="Arial" panose="020B0604020202020204" pitchFamily="34" charset="0"/>
              <a:buChar char="•"/>
            </a:pPr>
            <a:r>
              <a:rPr lang="ar-xm">
                <a:rtl/>
              </a:rPr>
              <a:t>سنستغرق الآن بضع دقائق لإنشاء خطتك التي ستوجه نشاطك على وسائل التواصل الاجتماعي هذا العام. </a:t>
            </a:r>
          </a:p>
          <a:p>
            <a:pPr marL="171450" indent="-171450" rtl="1">
              <a:buFont typeface="Arial" panose="020B0604020202020204" pitchFamily="34" charset="0"/>
              <a:buChar char="•"/>
            </a:pPr>
            <a:r>
              <a:rPr lang="ar-xm">
                <a:rtl/>
              </a:rPr>
              <a:t>هذا مثال لإحدى الخطط. (اقرأ النقاط)</a:t>
            </a:r>
          </a:p>
          <a:p>
            <a:pPr rtl="1"/>
            <a:endParaRPr lang="en-US"/>
          </a:p>
          <a:p>
            <a:pPr rtl="1"/>
            <a:r>
              <a:rPr lang="ar-xm">
                <a:rtl/>
              </a:rPr>
              <a:t>ملاحظات الميسّر:</a:t>
            </a:r>
          </a:p>
          <a:p>
            <a:pPr marL="171450" indent="-171450" rtl="1">
              <a:buFont typeface="Arial" panose="020B0604020202020204" pitchFamily="34" charset="0"/>
              <a:buChar char="•"/>
            </a:pPr>
            <a:r>
              <a:rPr lang="ar-xm">
                <a:rtl/>
              </a:rPr>
              <a:t>يجب أن يملأ ممثل الصحة وموجهه ورقة عمل "تخطيط وسائل التواصل الاجتماعي" معًا.</a:t>
            </a:r>
          </a:p>
          <a:p>
            <a:pPr marL="171450" indent="-171450" rtl="1">
              <a:buFont typeface="Arial" panose="020B0604020202020204" pitchFamily="34" charset="0"/>
              <a:buChar char="•"/>
            </a:pPr>
            <a:r>
              <a:rPr lang="ar-xm">
                <a:rtl/>
              </a:rPr>
              <a:t>إذا كان هناك رياضي لا يريد استخدام وسائل التواصل الاجتماعي، فلا بأس بذلك!</a:t>
            </a:r>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rtl="1"/>
              <a:t>19</a:t>
            </a:fld>
            <a:endParaRPr lang="en-US"/>
          </a:p>
        </p:txBody>
      </p:sp>
    </p:spTree>
    <p:extLst>
      <p:ext uri="{BB962C8B-B14F-4D97-AF65-F5344CB8AC3E}">
        <p14:creationId xmlns:p14="http://schemas.microsoft.com/office/powerpoint/2010/main" val="1150583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A351B-5B86-EDA3-3D41-CB1EE9EB9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3657-E252-BE14-31F8-561D38901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0DBBA-110F-E649-3166-B657FEE15871}"/>
              </a:ext>
            </a:extLst>
          </p:cNvPr>
          <p:cNvSpPr>
            <a:spLocks noGrp="1"/>
          </p:cNvSpPr>
          <p:nvPr>
            <p:ph type="body" idx="1"/>
          </p:nvPr>
        </p:nvSpPr>
        <p:spPr/>
        <p:txBody>
          <a:bodyPr rtlCol="1"/>
          <a:lstStyle/>
          <a:p>
            <a:pPr marL="0" marR="0" lvl="0" indent="0" algn="r" defTabSz="321457" rtl="1" eaLnBrk="1" fontAlgn="auto" latinLnBrk="0" hangingPunct="1">
              <a:lnSpc>
                <a:spcPct val="100000"/>
              </a:lnSpc>
              <a:spcBef>
                <a:spcPts val="0"/>
              </a:spcBef>
              <a:spcAft>
                <a:spcPts val="0"/>
              </a:spcAft>
              <a:buClrTx/>
              <a:buSzTx/>
              <a:buFontTx/>
              <a:buNone/>
              <a:tabLst/>
              <a:defRPr/>
            </a:pPr>
            <a:r>
              <a:rPr lang="ar-xm">
                <a:rtl/>
              </a:rPr>
              <a:t>قل:</a:t>
            </a:r>
          </a:p>
          <a:p>
            <a:pPr marL="171450" marR="0" lvl="0" indent="-171450" algn="r" defTabSz="32145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a:rtl/>
              </a:rPr>
              <a:t>بالنسبة</a:t>
            </a:r>
            <a:r>
              <a:rPr lang="ar-xm" baseline="0">
                <a:rtl/>
              </a:rPr>
              <a:t> للبعض منكم، سيكون إنشاء خطة مادية طريقة جيدة لمواكبة مجموعات وسائل التواصل الاجتماعي الخاصة بك. ومع ذلك، لا يُقصد بهذا أن يكون مقاسًا واحدًا يناسب الجميع. إذا كان شخص ما لا يريد وضع حد، فلا داعي لذلك.</a:t>
            </a:r>
          </a:p>
          <a:p>
            <a:pPr marL="0" marR="0" lvl="0" indent="0" algn="r" defTabSz="321457"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a:p>
          <a:p>
            <a:pPr marL="0" marR="0" lvl="0" indent="0" algn="r" defTabSz="321457" rtl="1" eaLnBrk="1" fontAlgn="auto" latinLnBrk="0" hangingPunct="1">
              <a:lnSpc>
                <a:spcPct val="100000"/>
              </a:lnSpc>
              <a:spcBef>
                <a:spcPts val="0"/>
              </a:spcBef>
              <a:spcAft>
                <a:spcPts val="0"/>
              </a:spcAft>
              <a:buClrTx/>
              <a:buSzTx/>
              <a:buFontTx/>
              <a:buNone/>
              <a:tabLst/>
              <a:defRPr/>
            </a:pPr>
            <a:endParaRPr lang="en-US"/>
          </a:p>
          <a:p>
            <a:pPr rtl="1"/>
            <a:endParaRPr lang="en-US"/>
          </a:p>
        </p:txBody>
      </p:sp>
      <p:sp>
        <p:nvSpPr>
          <p:cNvPr id="4" name="Slide Number Placeholder 3">
            <a:extLst>
              <a:ext uri="{FF2B5EF4-FFF2-40B4-BE49-F238E27FC236}">
                <a16:creationId xmlns:a16="http://schemas.microsoft.com/office/drawing/2014/main" id="{B50053AE-FA68-D5FF-94C8-C50C7585C52F}"/>
              </a:ext>
            </a:extLst>
          </p:cNvPr>
          <p:cNvSpPr>
            <a:spLocks noGrp="1"/>
          </p:cNvSpPr>
          <p:nvPr>
            <p:ph type="sldNum" sz="quarter" idx="10"/>
          </p:nvPr>
        </p:nvSpPr>
        <p:spPr/>
        <p:txBody>
          <a:bodyPr rtlCol="1"/>
          <a:lstStyle/>
          <a:p>
            <a:pPr rtl="1"/>
            <a:fld id="{1AC5CC87-18D6-2949-8A9C-E6692CDF0070}" type="slidenum">
              <a:rPr lang="en-US" smtClean="0"/>
              <a:pPr rtl="1"/>
              <a:t>20</a:t>
            </a:fld>
            <a:endParaRPr lang="en-US"/>
          </a:p>
        </p:txBody>
      </p:sp>
    </p:spTree>
    <p:extLst>
      <p:ext uri="{BB962C8B-B14F-4D97-AF65-F5344CB8AC3E}">
        <p14:creationId xmlns:p14="http://schemas.microsoft.com/office/powerpoint/2010/main" val="229077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قل:</a:t>
            </a:r>
          </a:p>
          <a:p>
            <a:pPr marL="171450" indent="-171450" rtl="1">
              <a:buFontTx/>
              <a:buChar char="-"/>
            </a:pPr>
            <a:r>
              <a:rPr lang="ar-xm">
                <a:rtl/>
              </a:rPr>
              <a:t>الهدف من هذه الجلسة هو </a:t>
            </a:r>
            <a:r>
              <a:rPr lang="ar-xm" baseline="0">
                <a:rtl/>
              </a:rPr>
              <a:t>أن تغادر جاهزًا لاستخدام وسائل التواصل الاجتماعي لنشر الرسائل إلى زملائك في الفريق ومجتمع الأولمبياد الخاص حول الصحة والعافية!</a:t>
            </a:r>
          </a:p>
          <a:p>
            <a:pPr marL="171450" indent="-171450" rtl="1">
              <a:buFontTx/>
              <a:buChar char="-"/>
            </a:pPr>
            <a:r>
              <a:rPr lang="ar-xm" baseline="0">
                <a:rtl/>
              </a:rPr>
              <a:t>أريدك أن تفهم أنه </a:t>
            </a:r>
            <a:r>
              <a:rPr lang="ar-xm" b="1" baseline="0">
                <a:rtl/>
              </a:rPr>
              <a:t>يمكن القيام بذلك بسهولة.</a:t>
            </a:r>
            <a:r>
              <a:rPr lang="ar-xm" baseline="0">
                <a:rtl/>
              </a:rPr>
              <a:t> </a:t>
            </a:r>
          </a:p>
          <a:p>
            <a:pPr marL="171450" indent="-171450" rtl="1">
              <a:buFontTx/>
              <a:buChar char="-"/>
            </a:pPr>
            <a:r>
              <a:rPr lang="ar-xm" baseline="0">
                <a:rtl/>
              </a:rPr>
              <a:t>ستساعدك هذه الجلسة </a:t>
            </a:r>
            <a:r>
              <a:rPr lang="ar-xm" b="1" baseline="0">
                <a:rtl/>
              </a:rPr>
              <a:t>على بدء خطة،  </a:t>
            </a:r>
            <a:r>
              <a:rPr lang="ar-xm" baseline="0">
                <a:rtl/>
              </a:rPr>
              <a:t>لذلك تشعر أنك مستعد للبدء بنفسك عندما تصل إلى المنزل. </a:t>
            </a:r>
          </a:p>
          <a:p>
            <a:pPr rtl="1"/>
            <a:endParaRPr lang="en-US" baseline="0"/>
          </a:p>
          <a:p>
            <a:pPr rtl="1"/>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2</a:t>
            </a:fld>
            <a:endParaRPr lang="en-US"/>
          </a:p>
        </p:txBody>
      </p:sp>
    </p:spTree>
    <p:extLst>
      <p:ext uri="{BB962C8B-B14F-4D97-AF65-F5344CB8AC3E}">
        <p14:creationId xmlns:p14="http://schemas.microsoft.com/office/powerpoint/2010/main" val="1573624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قل:</a:t>
            </a:r>
            <a:endParaRPr lang="en-US" baseline="0"/>
          </a:p>
          <a:p>
            <a:pPr marL="171450" indent="-171450" rtl="1">
              <a:buFont typeface="Arial" panose="020B0604020202020204" pitchFamily="34" charset="0"/>
              <a:buChar char="•"/>
            </a:pPr>
            <a:r>
              <a:rPr lang="ar-xm" baseline="0">
                <a:rtl/>
              </a:rPr>
              <a:t>تعد وسائل التواصل الاجتماعي إلى حد بعيد الطريقة الأسهل والأكثر سهولة للوصول إلى مجموعة من الأشخاص في وقت معين. </a:t>
            </a:r>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3</a:t>
            </a:fld>
            <a:endParaRPr lang="en-US"/>
          </a:p>
        </p:txBody>
      </p:sp>
    </p:spTree>
    <p:extLst>
      <p:ext uri="{BB962C8B-B14F-4D97-AF65-F5344CB8AC3E}">
        <p14:creationId xmlns:p14="http://schemas.microsoft.com/office/powerpoint/2010/main" val="90631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sz="1200">
                <a:rtl/>
              </a:rPr>
              <a:t>قل:</a:t>
            </a:r>
          </a:p>
          <a:p>
            <a:pPr marL="0" marR="0" lvl="0" indent="0" algn="r" defTabSz="914400" rtl="1" eaLnBrk="1" fontAlgn="auto" latinLnBrk="0" hangingPunct="1">
              <a:lnSpc>
                <a:spcPct val="100000"/>
              </a:lnSpc>
              <a:spcBef>
                <a:spcPts val="0"/>
              </a:spcBef>
              <a:spcAft>
                <a:spcPts val="0"/>
              </a:spcAft>
              <a:buClrTx/>
              <a:buSzTx/>
              <a:buFontTx/>
              <a:buNone/>
              <a:tabLst/>
              <a:defRPr/>
            </a:pPr>
            <a:r>
              <a:rPr lang="ar-xm" sz="1200">
                <a:rtl/>
              </a:rPr>
              <a:t>ماذا تأمل في تحقيق هذا الدور؟</a:t>
            </a:r>
            <a:endParaRPr lang="en-US" sz="1200" i="1"/>
          </a:p>
          <a:p>
            <a:pPr rtl="1"/>
            <a:endParaRPr lang="en-US"/>
          </a:p>
          <a:p>
            <a:pPr rtl="1"/>
            <a:endParaRPr lang="en-US"/>
          </a:p>
          <a:p>
            <a:pPr rtl="1"/>
            <a:r>
              <a:rPr lang="ar-xm">
                <a:rtl/>
              </a:rPr>
              <a:t>ملاحظات الميسّر:</a:t>
            </a:r>
          </a:p>
          <a:p>
            <a:pPr marL="171450" indent="-171450" rtl="1">
              <a:buFont typeface="Arial" panose="020B0604020202020204" pitchFamily="34" charset="0"/>
              <a:buChar char="•"/>
            </a:pPr>
            <a:r>
              <a:rPr lang="ar-xm">
                <a:rtl/>
              </a:rPr>
              <a:t>من المهم جدًا توجيه اللاعبين من خلال دورهم</a:t>
            </a:r>
            <a:r>
              <a:rPr lang="ar-xm" baseline="0">
                <a:rtl/>
              </a:rPr>
              <a:t> كممثلي للصحة.</a:t>
            </a:r>
          </a:p>
          <a:p>
            <a:pPr marL="171450" indent="-171450" rtl="1">
              <a:buFont typeface="Arial" panose="020B0604020202020204" pitchFamily="34" charset="0"/>
              <a:buChar char="•"/>
            </a:pPr>
            <a:r>
              <a:rPr lang="ar-xm" baseline="0">
                <a:rtl/>
              </a:rPr>
              <a:t>اسألهم عما إذا كانت هناك أشياء أخرى يريدون القيام بها في هذا الدور. </a:t>
            </a:r>
          </a:p>
          <a:p>
            <a:pPr rtl="1"/>
            <a:endParaRPr lang="en-US" baseline="0"/>
          </a:p>
          <a:p>
            <a:pPr rtl="1"/>
            <a:endParaRPr lang="en-US" baseline="0"/>
          </a:p>
          <a:p>
            <a:pPr rtl="1"/>
            <a:endParaRPr lang="en-US" baseline="0"/>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4</a:t>
            </a:fld>
            <a:endParaRPr lang="en-US"/>
          </a:p>
        </p:txBody>
      </p:sp>
    </p:spTree>
    <p:extLst>
      <p:ext uri="{BB962C8B-B14F-4D97-AF65-F5344CB8AC3E}">
        <p14:creationId xmlns:p14="http://schemas.microsoft.com/office/powerpoint/2010/main" val="404577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ملاحظة للميسّر:</a:t>
            </a:r>
          </a:p>
          <a:p>
            <a:pPr marL="171450" indent="-171450" rtl="1">
              <a:buFontTx/>
              <a:buChar char="-"/>
            </a:pPr>
            <a:r>
              <a:rPr lang="ar-xm">
                <a:rtl/>
              </a:rPr>
              <a:t>اطلب من المجموعات مناقشة هذه الأسئلة على طاولاتهم. (</a:t>
            </a:r>
            <a:r>
              <a:rPr lang="en-us">
                <a:rtl val="0"/>
              </a:rPr>
              <a:t>4</a:t>
            </a:r>
            <a:r>
              <a:rPr lang="ar-xm">
                <a:rtl/>
              </a:rPr>
              <a:t> دقائق)</a:t>
            </a:r>
          </a:p>
          <a:p>
            <a:pPr marL="171450" indent="-171450" rtl="1">
              <a:buFontTx/>
              <a:buChar char="-"/>
            </a:pPr>
            <a:r>
              <a:rPr lang="ar-xm">
                <a:rtl/>
              </a:rPr>
              <a:t>اطلب من جدول واحد مشاركة إجاباتهم مع الجميع. (</a:t>
            </a:r>
            <a:r>
              <a:rPr lang="en-us">
                <a:rtl val="0"/>
              </a:rPr>
              <a:t>1</a:t>
            </a:r>
            <a:r>
              <a:rPr lang="ar-xm">
                <a:rtl/>
              </a:rPr>
              <a:t> دقيقة)</a:t>
            </a:r>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5</a:t>
            </a:fld>
            <a:endParaRPr lang="en-US"/>
          </a:p>
        </p:txBody>
      </p:sp>
    </p:spTree>
    <p:extLst>
      <p:ext uri="{BB962C8B-B14F-4D97-AF65-F5344CB8AC3E}">
        <p14:creationId xmlns:p14="http://schemas.microsoft.com/office/powerpoint/2010/main" val="4113130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ملاحظة للميسّر:</a:t>
            </a:r>
          </a:p>
          <a:p>
            <a:pPr marL="171450" indent="-171450" rtl="1">
              <a:buFont typeface="Arial" panose="020B0604020202020204" pitchFamily="34" charset="0"/>
              <a:buChar char="•"/>
            </a:pPr>
            <a:r>
              <a:rPr lang="ar-xm">
                <a:rtl/>
              </a:rPr>
              <a:t>من المهم أن يفهم الاعبون أنهم قادة</a:t>
            </a:r>
            <a:r>
              <a:rPr lang="ar-xm" baseline="0">
                <a:rtl/>
              </a:rPr>
              <a:t> في هذا الدور. فيما يلي بعض النصائح لهم للمساعدة في العثور على صوتهم كقادة في حركة الصحة للأولمبياد الخاص. </a:t>
            </a:r>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6</a:t>
            </a:fld>
            <a:endParaRPr lang="en-US"/>
          </a:p>
        </p:txBody>
      </p:sp>
    </p:spTree>
    <p:extLst>
      <p:ext uri="{BB962C8B-B14F-4D97-AF65-F5344CB8AC3E}">
        <p14:creationId xmlns:p14="http://schemas.microsoft.com/office/powerpoint/2010/main" val="263456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a:rtl/>
              </a:rPr>
              <a:t>قل:</a:t>
            </a:r>
          </a:p>
          <a:p>
            <a:pPr marL="171450" indent="-171450" rtl="1">
              <a:buFont typeface="Arial" panose="020B0604020202020204" pitchFamily="34" charset="0"/>
              <a:buChar char="•"/>
            </a:pPr>
            <a:r>
              <a:rPr lang="ar-xm">
                <a:rtl/>
              </a:rPr>
              <a:t>لكل شخص</a:t>
            </a:r>
            <a:r>
              <a:rPr lang="ar-xm" baseline="0">
                <a:rtl/>
              </a:rPr>
              <a:t> أسلوبه الخاص وسيرغب في القيام بالأشياء بشكل مختلف. </a:t>
            </a:r>
          </a:p>
          <a:p>
            <a:pPr marL="171450" indent="-171450" rtl="1">
              <a:buFont typeface="Arial" panose="020B0604020202020204" pitchFamily="34" charset="0"/>
              <a:buChar char="•"/>
            </a:pPr>
            <a:r>
              <a:rPr lang="ar-xm" baseline="0">
                <a:rtl/>
              </a:rPr>
              <a:t>إليك الطرق التي نوصي بها باستخدام وسائل التواصل الاجتماعي، ولكن هل لدى أي شخص آخر فكرة أخرى؟</a:t>
            </a:r>
          </a:p>
          <a:p>
            <a:pPr rtl="1"/>
            <a:endParaRPr lang="en-US" baseline="0"/>
          </a:p>
          <a:p>
            <a:pPr rtl="1"/>
            <a:r>
              <a:rPr lang="ar-xm" baseline="0">
                <a:rtl/>
              </a:rPr>
              <a:t>ملاحظات الميسّر:</a:t>
            </a:r>
          </a:p>
          <a:p>
            <a:pPr marL="171450" indent="-171450" rtl="1">
              <a:buFont typeface="Arial" panose="020B0604020202020204" pitchFamily="34" charset="0"/>
              <a:buChar char="•"/>
            </a:pPr>
            <a:r>
              <a:rPr lang="ar-xm" baseline="0">
                <a:rtl/>
              </a:rPr>
              <a:t>يتم سرد أفكار التنشيط هذه بالترتيب من الأقل تعقيدًا إلى الأكثر. </a:t>
            </a:r>
          </a:p>
          <a:p>
            <a:pPr marL="171450" indent="-171450" rtl="1">
              <a:buFont typeface="Arial" panose="020B0604020202020204" pitchFamily="34" charset="0"/>
              <a:buChar char="•"/>
            </a:pPr>
            <a:r>
              <a:rPr lang="ar-xm" baseline="0">
                <a:rtl/>
              </a:rPr>
              <a:t>ستظهر الشرائح التالية كيف يبدو هذا. </a:t>
            </a:r>
          </a:p>
          <a:p>
            <a:pPr rtl="1"/>
            <a:endParaRPr lang="en-US" baseline="0"/>
          </a:p>
          <a:p>
            <a:pPr rtl="1"/>
            <a:endParaRPr lang="en-US" baseline="0"/>
          </a:p>
          <a:p>
            <a:pPr rtl="1"/>
            <a:endParaRPr lang="en-US" baseline="0"/>
          </a:p>
          <a:p>
            <a:pPr rtl="1"/>
            <a:endParaRPr lang="en-US" baseline="0"/>
          </a:p>
          <a:p>
            <a:pPr rtl="1"/>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7</a:t>
            </a:fld>
            <a:endParaRPr lang="en-US"/>
          </a:p>
        </p:txBody>
      </p:sp>
    </p:spTree>
    <p:extLst>
      <p:ext uri="{BB962C8B-B14F-4D97-AF65-F5344CB8AC3E}">
        <p14:creationId xmlns:p14="http://schemas.microsoft.com/office/powerpoint/2010/main" val="3321023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321457" rtl="1" eaLnBrk="1" fontAlgn="auto" latinLnBrk="0" hangingPunct="1">
              <a:lnSpc>
                <a:spcPct val="100000"/>
              </a:lnSpc>
              <a:spcBef>
                <a:spcPts val="0"/>
              </a:spcBef>
              <a:spcAft>
                <a:spcPts val="0"/>
              </a:spcAft>
              <a:buClrTx/>
              <a:buSzTx/>
              <a:buFontTx/>
              <a:buNone/>
              <a:tabLst/>
              <a:defRPr/>
            </a:pPr>
            <a:r>
              <a:rPr lang="ar-xm">
                <a:rtl/>
              </a:rPr>
              <a:t>ملاحظة للميسّر:</a:t>
            </a:r>
          </a:p>
          <a:p>
            <a:pPr marL="0" marR="0" lvl="0" indent="0" algn="r" defTabSz="321457" rtl="1" eaLnBrk="1" fontAlgn="auto" latinLnBrk="0" hangingPunct="1">
              <a:lnSpc>
                <a:spcPct val="100000"/>
              </a:lnSpc>
              <a:spcBef>
                <a:spcPts val="0"/>
              </a:spcBef>
              <a:spcAft>
                <a:spcPts val="0"/>
              </a:spcAft>
              <a:buClrTx/>
              <a:buSzTx/>
              <a:buFontTx/>
              <a:buNone/>
              <a:tabLst/>
              <a:defRPr/>
            </a:pPr>
            <a:r>
              <a:rPr lang="ar-xm">
                <a:rtl/>
              </a:rPr>
              <a:t>- سيرشدك</a:t>
            </a:r>
            <a:r>
              <a:rPr lang="ar-xm" baseline="0">
                <a:rtl/>
              </a:rPr>
              <a:t> هذا الارتباط إلى كيفية إنشاء صفحة: </a:t>
            </a:r>
            <a:r>
              <a:rPr lang="ar-xm" baseline="0">
                <a:rtl val="0"/>
              </a:rPr>
              <a:t>https://www.facebook.com/pages/creation</a:t>
            </a:r>
            <a:r>
              <a:rPr lang="ar-xm" baseline="0">
                <a:rtl/>
              </a:rPr>
              <a:t>/</a:t>
            </a:r>
          </a:p>
          <a:p>
            <a:pPr rtl="1"/>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9</a:t>
            </a:fld>
            <a:endParaRPr lang="en-US"/>
          </a:p>
        </p:txBody>
      </p:sp>
    </p:spTree>
    <p:extLst>
      <p:ext uri="{BB962C8B-B14F-4D97-AF65-F5344CB8AC3E}">
        <p14:creationId xmlns:p14="http://schemas.microsoft.com/office/powerpoint/2010/main" val="292072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321457" rtl="1" eaLnBrk="1" fontAlgn="auto" latinLnBrk="0" hangingPunct="1">
              <a:lnSpc>
                <a:spcPct val="100000"/>
              </a:lnSpc>
              <a:spcBef>
                <a:spcPts val="0"/>
              </a:spcBef>
              <a:spcAft>
                <a:spcPts val="0"/>
              </a:spcAft>
              <a:buClrTx/>
              <a:buSzTx/>
              <a:buFontTx/>
              <a:buNone/>
              <a:tabLst/>
              <a:defRPr/>
            </a:pPr>
            <a:r>
              <a:rPr lang="ar-xm" baseline="0">
                <a:rtl/>
              </a:rPr>
              <a:t>سيوضح لك هذا الارتباط كيفية إنشاء مجموعة خاصة: </a:t>
            </a:r>
            <a:r>
              <a:rPr lang="en-us" baseline="0">
                <a:rtl val="0"/>
              </a:rPr>
              <a:t>https://www.facebook.com/help/167970719931213</a:t>
            </a:r>
            <a:r>
              <a:rPr lang="ar-xm" baseline="0">
                <a:rtl/>
              </a:rPr>
              <a:t>/</a:t>
            </a:r>
          </a:p>
          <a:p>
            <a:pPr rtl="1"/>
            <a:endParaRPr lang="en-US"/>
          </a:p>
        </p:txBody>
      </p:sp>
      <p:sp>
        <p:nvSpPr>
          <p:cNvPr id="4" name="Slide Number Placeholder 3"/>
          <p:cNvSpPr>
            <a:spLocks noGrp="1"/>
          </p:cNvSpPr>
          <p:nvPr>
            <p:ph type="sldNum" sz="quarter" idx="10"/>
          </p:nvPr>
        </p:nvSpPr>
        <p:spPr/>
        <p:txBody>
          <a:bodyPr rtlCol="1"/>
          <a:lstStyle/>
          <a:p>
            <a:pPr rtl="1"/>
            <a:fld id="{1AC5CC87-18D6-2949-8A9C-E6692CDF0070}" type="slidenum">
              <a:rPr lang="en-US" smtClean="0"/>
              <a:pPr/>
              <a:t>10</a:t>
            </a:fld>
            <a:endParaRPr lang="en-US"/>
          </a:p>
        </p:txBody>
      </p:sp>
    </p:spTree>
    <p:extLst>
      <p:ext uri="{BB962C8B-B14F-4D97-AF65-F5344CB8AC3E}">
        <p14:creationId xmlns:p14="http://schemas.microsoft.com/office/powerpoint/2010/main" val="140962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1" anchor="b"/>
          <a:lstStyle>
            <a:lvl1pPr algn="ctr" rtl="1">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r>
              <a:rPr lang="en-US"/>
              <a:t>Click to edit Master subtitle style</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Vertical Text Placeholder 2"/>
          <p:cNvSpPr>
            <a:spLocks noGrp="1"/>
          </p:cNvSpPr>
          <p:nvPr>
            <p:ph type="body" orient="vert" idx="1"/>
          </p:nvPr>
        </p:nvSpPr>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1"/>
          <a:lstStyle>
            <a:lvl1pPr algn="r" rtl="1"/>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rtlCol="1" anchor="b"/>
          <a:lstStyle>
            <a:lvl1pPr algn="ctr" rtl="1">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r>
              <a:rPr lang="en-US"/>
              <a:t>Click to edit Master subtitle style</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58049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idx="1"/>
          </p:nvPr>
        </p:nvSpPr>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08411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rtlCol="1" anchor="b"/>
          <a:lstStyle>
            <a:lvl1pPr algn="r" rtl="1">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rtlCol="1"/>
          <a:lstStyle>
            <a:lvl1pPr marL="0" indent="0" algn="r" rtl="1">
              <a:buNone/>
              <a:defRPr sz="2400">
                <a:solidFill>
                  <a:schemeClr val="tx1">
                    <a:tint val="75000"/>
                  </a:schemeClr>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algn="r" rtl="1"/>
            <a:r>
              <a:rPr lang="en-US"/>
              <a:t>Click to edit Master text styles</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49396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Content Placeholder 3"/>
          <p:cNvSpPr>
            <a:spLocks noGrp="1"/>
          </p:cNvSpPr>
          <p:nvPr>
            <p:ph sz="half" idx="2"/>
          </p:nvPr>
        </p:nvSpPr>
        <p:spPr>
          <a:xfrm>
            <a:off x="4648200" y="1825625"/>
            <a:ext cx="386715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Date Placeholder 4"/>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68125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rtlCol="1"/>
          <a:lstStyle>
            <a:lvl1pPr algn="r" rtl="1"/>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4" name="Content Placeholder 3"/>
          <p:cNvSpPr>
            <a:spLocks noGrp="1"/>
          </p:cNvSpPr>
          <p:nvPr>
            <p:ph sz="half" idx="2"/>
          </p:nvPr>
        </p:nvSpPr>
        <p:spPr>
          <a:xfrm>
            <a:off x="630238" y="2505075"/>
            <a:ext cx="3868737"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Text Placeholder 4"/>
          <p:cNvSpPr>
            <a:spLocks noGrp="1"/>
          </p:cNvSpPr>
          <p:nvPr>
            <p:ph type="body" sz="quarter" idx="3"/>
          </p:nvPr>
        </p:nvSpPr>
        <p:spPr>
          <a:xfrm>
            <a:off x="4629150" y="1681163"/>
            <a:ext cx="3887788"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7" name="Date Placeholder 6"/>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8" name="Footer Placeholder 7"/>
          <p:cNvSpPr>
            <a:spLocks noGrp="1"/>
          </p:cNvSpPr>
          <p:nvPr>
            <p:ph type="ftr" sz="quarter" idx="11"/>
          </p:nvPr>
        </p:nvSpPr>
        <p:spPr/>
        <p:txBody>
          <a:bodyPr rtlCol="1"/>
          <a:lstStyle>
            <a:lvl1pPr algn="r" rtl="1"/>
          </a:lstStyle>
          <a:p>
            <a:endParaRPr lang="en-US"/>
          </a:p>
        </p:txBody>
      </p:sp>
      <p:sp>
        <p:nvSpPr>
          <p:cNvPr id="9" name="Slide Number Placeholder 8"/>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64497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Date Placeholder 2"/>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4" name="Footer Placeholder 3"/>
          <p:cNvSpPr>
            <a:spLocks noGrp="1"/>
          </p:cNvSpPr>
          <p:nvPr>
            <p:ph type="ftr" sz="quarter" idx="11"/>
          </p:nvPr>
        </p:nvSpPr>
        <p:spPr/>
        <p:txBody>
          <a:bodyPr rtlCol="1"/>
          <a:lstStyle>
            <a:lvl1pPr algn="r" rtl="1"/>
          </a:lstStyle>
          <a:p>
            <a:endParaRPr lang="en-US"/>
          </a:p>
        </p:txBody>
      </p:sp>
      <p:sp>
        <p:nvSpPr>
          <p:cNvPr id="5" name="Slide Number Placeholder 4"/>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40551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3" name="Footer Placeholder 2"/>
          <p:cNvSpPr>
            <a:spLocks noGrp="1"/>
          </p:cNvSpPr>
          <p:nvPr>
            <p:ph type="ftr" sz="quarter" idx="11"/>
          </p:nvPr>
        </p:nvSpPr>
        <p:spPr/>
        <p:txBody>
          <a:bodyPr rtlCol="1"/>
          <a:lstStyle>
            <a:lvl1pPr algn="r" rtl="1"/>
          </a:lstStyle>
          <a:p>
            <a:endParaRPr lang="en-US"/>
          </a:p>
        </p:txBody>
      </p:sp>
      <p:sp>
        <p:nvSpPr>
          <p:cNvPr id="4" name="Slide Number Placeholder 3"/>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49870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rtlCol="1" anchor="b"/>
          <a:lstStyle>
            <a:lvl1pPr algn="r" rtl="1">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Text Placeholder 3"/>
          <p:cNvSpPr>
            <a:spLocks noGrp="1"/>
          </p:cNvSpPr>
          <p:nvPr>
            <p:ph type="body" sz="half" idx="2"/>
          </p:nvPr>
        </p:nvSpPr>
        <p:spPr>
          <a:xfrm>
            <a:off x="630238" y="2057400"/>
            <a:ext cx="2949575"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93152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idx="1"/>
          </p:nvPr>
        </p:nvSpPr>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rtlCol="1" anchor="b"/>
          <a:lstStyle>
            <a:lvl1pPr algn="r" rtl="1">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rtlCol="1"/>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994703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Vertical Text Placeholder 2"/>
          <p:cNvSpPr>
            <a:spLocks noGrp="1"/>
          </p:cNvSpPr>
          <p:nvPr>
            <p:ph type="body" orient="vert" idx="1"/>
          </p:nvPr>
        </p:nvSpPr>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197167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1"/>
          <a:lstStyle>
            <a:lvl1pPr algn="r" rtl="1"/>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1" anchor="b"/>
          <a:lstStyle>
            <a:lvl1pPr algn="r" rtl="1">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rtlCol="1"/>
          <a:lstStyle>
            <a:lvl1pPr marL="0" indent="0" algn="r" rtl="1">
              <a:buNone/>
              <a:defRPr sz="2400">
                <a:solidFill>
                  <a:schemeClr val="tx1"/>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algn="r" rtl="1"/>
            <a:r>
              <a:rPr lang="en-US"/>
              <a:t>Click to edit Master text styles</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Content Placeholder 3"/>
          <p:cNvSpPr>
            <a:spLocks noGrp="1"/>
          </p:cNvSpPr>
          <p:nvPr>
            <p:ph sz="half" idx="2"/>
          </p:nvPr>
        </p:nvSpPr>
        <p:spPr>
          <a:xfrm>
            <a:off x="4629150" y="1825625"/>
            <a:ext cx="388620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Date Placeholder 4"/>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1"/>
          <a:lstStyle>
            <a:lvl1pPr algn="r" rtl="1"/>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4" name="Content Placeholder 3"/>
          <p:cNvSpPr>
            <a:spLocks noGrp="1"/>
          </p:cNvSpPr>
          <p:nvPr>
            <p:ph sz="half" idx="2"/>
          </p:nvPr>
        </p:nvSpPr>
        <p:spPr>
          <a:xfrm>
            <a:off x="629842" y="2505075"/>
            <a:ext cx="3868340"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Text Placeholder 4"/>
          <p:cNvSpPr>
            <a:spLocks noGrp="1"/>
          </p:cNvSpPr>
          <p:nvPr>
            <p:ph type="body" sz="quarter" idx="3"/>
          </p:nvPr>
        </p:nvSpPr>
        <p:spPr>
          <a:xfrm>
            <a:off x="4629150" y="1681163"/>
            <a:ext cx="3887391"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7" name="Date Placeholder 6"/>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8" name="Footer Placeholder 7"/>
          <p:cNvSpPr>
            <a:spLocks noGrp="1"/>
          </p:cNvSpPr>
          <p:nvPr>
            <p:ph type="ftr" sz="quarter" idx="11"/>
          </p:nvPr>
        </p:nvSpPr>
        <p:spPr/>
        <p:txBody>
          <a:bodyPr rtlCol="1"/>
          <a:lstStyle>
            <a:lvl1pPr algn="r" rtl="1"/>
          </a:lstStyle>
          <a:p>
            <a:endParaRPr lang="en-US"/>
          </a:p>
        </p:txBody>
      </p:sp>
      <p:sp>
        <p:nvSpPr>
          <p:cNvPr id="9" name="Slide Number Placeholder 8"/>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Date Placeholder 2"/>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4" name="Footer Placeholder 3"/>
          <p:cNvSpPr>
            <a:spLocks noGrp="1"/>
          </p:cNvSpPr>
          <p:nvPr>
            <p:ph type="ftr" sz="quarter" idx="11"/>
          </p:nvPr>
        </p:nvSpPr>
        <p:spPr/>
        <p:txBody>
          <a:bodyPr rtlCol="1"/>
          <a:lstStyle>
            <a:lvl1pPr algn="r" rtl="1"/>
          </a:lstStyle>
          <a:p>
            <a:endParaRPr lang="en-US"/>
          </a:p>
        </p:txBody>
      </p:sp>
      <p:sp>
        <p:nvSpPr>
          <p:cNvPr id="5" name="Slide Number Placeholder 4"/>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3" name="Footer Placeholder 2"/>
          <p:cNvSpPr>
            <a:spLocks noGrp="1"/>
          </p:cNvSpPr>
          <p:nvPr>
            <p:ph type="ftr" sz="quarter" idx="11"/>
          </p:nvPr>
        </p:nvSpPr>
        <p:spPr/>
        <p:txBody>
          <a:bodyPr rtlCol="1"/>
          <a:lstStyle>
            <a:lvl1pPr algn="r" rtl="1"/>
          </a:lstStyle>
          <a:p>
            <a:endParaRPr lang="en-US"/>
          </a:p>
        </p:txBody>
      </p:sp>
      <p:sp>
        <p:nvSpPr>
          <p:cNvPr id="4" name="Slide Number Placeholder 3"/>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1" anchor="b"/>
          <a:lstStyle>
            <a:lvl1pPr algn="r" rtl="1">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Text Placeholder 3"/>
          <p:cNvSpPr>
            <a:spLocks noGrp="1"/>
          </p:cNvSpPr>
          <p:nvPr>
            <p:ph type="body" sz="half" idx="2"/>
          </p:nvPr>
        </p:nvSpPr>
        <p:spPr>
          <a:xfrm>
            <a:off x="629841" y="2057400"/>
            <a:ext cx="2949178"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1" anchor="b"/>
          <a:lstStyle>
            <a:lvl1pPr algn="r" rtl="1">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rtlCol="1" anchor="t"/>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38421752-013A-F846-A224-C050C598DA3C}" type="datetimeFigureOut">
              <a:rPr lang="en-US" smtClean="0"/>
              <a:t>10/30/2024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BAADEDA7-8FE2-BE49-B2EE-5CB0341EADE5}" type="slidenum">
              <a:rPr lang="en-US" smtClean="0"/>
              <a:t>‹#›</a:t>
            </a:fld>
            <a:endParaRPr lang="en-US"/>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1" anchor="ctr">
            <a:normAutofit/>
          </a:bodyPr>
          <a:lstStyle>
            <a:lvl1pPr algn="r" rtl="1"/>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fld id="{38421752-013A-F846-A224-C050C598DA3C}" type="datetimeFigureOut">
              <a:rPr lang="en-US" smtClean="0"/>
              <a:t>10/30/2024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1" anchor="ctr"/>
          <a:lstStyle>
            <a:lvl1pPr algn="l" rtl="1">
              <a:defRPr sz="1200">
                <a:solidFill>
                  <a:schemeClr val="tx1">
                    <a:tint val="75000"/>
                  </a:schemeClr>
                </a:solidFill>
              </a:defRPr>
            </a:lvl1pPr>
          </a:lstStyle>
          <a:p>
            <a:fld id="{BAADEDA7-8FE2-BE49-B2EE-5CB0341EADE5}" type="slidenum">
              <a:rPr lang="en-US" smtClean="0"/>
              <a:t>‹#›</a:t>
            </a:fld>
            <a:endParaRPr lang="en-US"/>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1" anchor="ctr">
            <a:normAutofit/>
          </a:bodyPr>
          <a:lstStyle>
            <a:lvl1pPr algn="r" rtl="1"/>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fld id="{69CC6F34-350C-9D48-A06E-294113D0B0B9}" type="datetimeFigureOut">
              <a:rPr lang="en-US" smtClean="0"/>
              <a:t>10/30/2024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1" anchor="ctr"/>
          <a:lstStyle>
            <a:lvl1pPr algn="l" rtl="1">
              <a:defRPr sz="1200">
                <a:solidFill>
                  <a:schemeClr val="tx1">
                    <a:tint val="75000"/>
                  </a:schemeClr>
                </a:solidFill>
              </a:defRPr>
            </a:lvl1pPr>
          </a:lstStyle>
          <a:p>
            <a:fld id="{E8F43A04-39EC-6A40-89AD-6AAB51D20199}" type="slidenum">
              <a:rPr lang="en-US" smtClean="0"/>
              <a:t>‹#›</a:t>
            </a:fld>
            <a:endParaRPr lang="en-US"/>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specialolympics.org/MyHealth" TargetMode="Externa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88869" y="1921013"/>
            <a:ext cx="7344785" cy="2387600"/>
          </a:xfrm>
        </p:spPr>
        <p:txBody>
          <a:bodyPr rtlCol="1">
            <a:normAutofit fontScale="90000"/>
          </a:bodyPr>
          <a:lstStyle/>
          <a:p>
            <a:pPr algn="r" rtl="1"/>
            <a:r>
              <a:rPr lang="ar-xm" dirty="0">
                <a:cs typeface="Arial" panose="020B0604020202020204" pitchFamily="34" charset="0"/>
                <a:rtl/>
              </a:rPr>
              <a:t>استخدام </a:t>
            </a:r>
            <a:r>
              <a:rPr lang="ar-xm" b="1" dirty="0">
                <a:solidFill>
                  <a:schemeClr val="bg1"/>
                </a:solidFill>
                <a:latin typeface="Ubuntu" charset="0"/>
                <a:ea typeface="Ubuntu" charset="0"/>
                <a:cs typeface="Arial" panose="020B0604020202020204" pitchFamily="34" charset="0"/>
                <a:rtl/>
              </a:rPr>
              <a:t>وسائل التواصل الاجتماعي </a:t>
            </a:r>
            <a:r>
              <a:rPr lang="ar-xm" dirty="0">
                <a:cs typeface="Arial" panose="020B0604020202020204" pitchFamily="34" charset="0"/>
                <a:rtl/>
              </a:rPr>
              <a:t>لنشر</a:t>
            </a:r>
            <a:r>
              <a:rPr lang="ar-xm" b="1" dirty="0">
                <a:solidFill>
                  <a:schemeClr val="bg1"/>
                </a:solidFill>
                <a:latin typeface="Ubuntu" charset="0"/>
                <a:ea typeface="Ubuntu" charset="0"/>
                <a:cs typeface="Arial" panose="020B0604020202020204" pitchFamily="34" charset="0"/>
                <a:rtl/>
              </a:rPr>
              <a:t>رسائل الصحة </a:t>
            </a:r>
            <a:br>
              <a:rPr>
                <a:cs typeface="Arial" panose="020B0604020202020204" pitchFamily="34" charset="0"/>
              </a:rPr>
            </a:br>
            <a:endParaRPr lang="en-US" dirty="0">
              <a:latin typeface="Ubuntu" charset="0"/>
              <a:ea typeface="Ubuntu" charset="0"/>
              <a:cs typeface="Arial" panose="020B0604020202020204" pitchFamily="34" charset="0"/>
            </a:endParaRPr>
          </a:p>
        </p:txBody>
      </p:sp>
    </p:spTree>
    <p:extLst>
      <p:ext uri="{BB962C8B-B14F-4D97-AF65-F5344CB8AC3E}">
        <p14:creationId xmlns:p14="http://schemas.microsoft.com/office/powerpoint/2010/main" val="10561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1453" y="401703"/>
            <a:ext cx="7886700" cy="585850"/>
          </a:xfrm>
        </p:spPr>
        <p:txBody>
          <a:bodyPr rtlCol="1">
            <a:normAutofit fontScale="90000"/>
          </a:bodyPr>
          <a:lstStyle/>
          <a:p>
            <a:pPr rtl="1"/>
            <a:r>
              <a:rPr lang="ar-xm">
                <a:cs typeface="Arial" panose="020B0604020202020204" pitchFamily="34" charset="0"/>
                <a:rtl/>
              </a:rPr>
              <a:t>إنشاء مجموعة خاصة</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1453" y="2050697"/>
            <a:ext cx="7021093" cy="4122472"/>
          </a:xfrm>
          <a:ln>
            <a:solidFill>
              <a:schemeClr val="tx1"/>
            </a:solidFill>
          </a:ln>
        </p:spPr>
      </p:pic>
    </p:spTree>
    <p:extLst>
      <p:ext uri="{BB962C8B-B14F-4D97-AF65-F5344CB8AC3E}">
        <p14:creationId xmlns:p14="http://schemas.microsoft.com/office/powerpoint/2010/main" val="36776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373" y="401703"/>
            <a:ext cx="7886700" cy="585850"/>
          </a:xfrm>
        </p:spPr>
        <p:txBody>
          <a:bodyPr rtlCol="1">
            <a:normAutofit fontScale="90000"/>
          </a:bodyPr>
          <a:lstStyle/>
          <a:p>
            <a:pPr rtl="1"/>
            <a:r>
              <a:rPr lang="ar-xm" dirty="0">
                <a:latin typeface="Ubuntu"/>
                <a:cs typeface="Arial" panose="020B0604020202020204" pitchFamily="34" charset="0"/>
                <a:rtl/>
              </a:rPr>
              <a:t>المواد والموارد</a:t>
            </a:r>
          </a:p>
        </p:txBody>
      </p:sp>
      <p:pic>
        <p:nvPicPr>
          <p:cNvPr id="5" name="Picture 4"/>
          <p:cNvPicPr>
            <a:picLocks noChangeAspect="1"/>
          </p:cNvPicPr>
          <p:nvPr/>
        </p:nvPicPr>
        <p:blipFill>
          <a:blip r:embed="rId4"/>
          <a:srcRect/>
          <a:stretch/>
        </p:blipFill>
        <p:spPr>
          <a:xfrm>
            <a:off x="4942037" y="1852717"/>
            <a:ext cx="3828659" cy="2010007"/>
          </a:xfrm>
          <a:prstGeom prst="rect">
            <a:avLst/>
          </a:prstGeom>
          <a:ln>
            <a:solidFill>
              <a:schemeClr val="tx2"/>
            </a:solidFill>
          </a:ln>
        </p:spPr>
      </p:pic>
      <p:pic>
        <p:nvPicPr>
          <p:cNvPr id="7" name="Picture 6"/>
          <p:cNvPicPr>
            <a:picLocks noChangeAspect="1"/>
          </p:cNvPicPr>
          <p:nvPr/>
        </p:nvPicPr>
        <p:blipFill>
          <a:blip r:embed="rId5"/>
          <a:srcRect/>
          <a:stretch/>
        </p:blipFill>
        <p:spPr>
          <a:xfrm>
            <a:off x="918853" y="1844691"/>
            <a:ext cx="3829802" cy="2011412"/>
          </a:xfrm>
          <a:prstGeom prst="rect">
            <a:avLst/>
          </a:prstGeom>
          <a:ln>
            <a:solidFill>
              <a:schemeClr val="tx2"/>
            </a:solidFill>
          </a:ln>
        </p:spPr>
      </p:pic>
      <p:sp>
        <p:nvSpPr>
          <p:cNvPr id="3" name="TextBox 2"/>
          <p:cNvSpPr txBox="1"/>
          <p:nvPr/>
        </p:nvSpPr>
        <p:spPr>
          <a:xfrm>
            <a:off x="271274" y="5589240"/>
            <a:ext cx="8496944" cy="461665"/>
          </a:xfrm>
          <a:prstGeom prst="rect">
            <a:avLst/>
          </a:prstGeom>
          <a:noFill/>
        </p:spPr>
        <p:txBody>
          <a:bodyPr wrap="square" rtlCol="1">
            <a:spAutoFit/>
          </a:bodyPr>
          <a:lstStyle/>
          <a:p>
            <a:pPr algn="ctr" rtl="1"/>
            <a:r>
              <a:rPr lang="ar-xm" sz="2400" dirty="0">
                <a:cs typeface="Arial" panose="020B0604020202020204" pitchFamily="34" charset="0"/>
                <a:hlinkClick r:id="rId6"/>
                <a:rtl val="0"/>
              </a:rPr>
              <a:t>www.SpecialOlympics.org/MyHealth</a:t>
            </a:r>
            <a:r>
              <a:rPr lang="ar-xm" sz="2400" dirty="0">
                <a:cs typeface="Arial" panose="020B0604020202020204" pitchFamily="34" charset="0"/>
                <a:rtl val="0"/>
              </a:rPr>
              <a:t> </a:t>
            </a:r>
          </a:p>
        </p:txBody>
      </p:sp>
      <p:sp>
        <p:nvSpPr>
          <p:cNvPr id="9" name="TextBox 8"/>
          <p:cNvSpPr txBox="1"/>
          <p:nvPr/>
        </p:nvSpPr>
        <p:spPr>
          <a:xfrm>
            <a:off x="262890" y="4146217"/>
            <a:ext cx="8481679" cy="892552"/>
          </a:xfrm>
          <a:prstGeom prst="rect">
            <a:avLst/>
          </a:prstGeom>
          <a:noFill/>
        </p:spPr>
        <p:txBody>
          <a:bodyPr wrap="square" rtlCol="1">
            <a:spAutoFit/>
          </a:bodyPr>
          <a:lstStyle/>
          <a:p>
            <a:pPr algn="r" rtl="1"/>
            <a:r>
              <a:rPr lang="ar-xm" sz="2600" dirty="0">
                <a:cs typeface="Arial" panose="020B0604020202020204" pitchFamily="34" charset="0"/>
                <a:rtl/>
              </a:rPr>
              <a:t>يوجد بالفعل الكثير من المواد التي تم إنشاؤها لتعزيز صحة </a:t>
            </a:r>
            <a:r>
              <a:rPr lang="ar-xm" sz="2600">
                <a:cs typeface="Arial" panose="020B0604020202020204" pitchFamily="34" charset="0"/>
                <a:rtl/>
              </a:rPr>
              <a:t>الأولمبياد الخاص</a:t>
            </a:r>
            <a:r>
              <a:rPr lang="ar-SA" sz="2600">
                <a:cs typeface="Arial" panose="020B0604020202020204" pitchFamily="34" charset="0"/>
                <a:rtl/>
              </a:rPr>
              <a:t>. </a:t>
            </a:r>
            <a:r>
              <a:rPr lang="ar-xm" sz="2600" dirty="0">
                <a:cs typeface="Arial" panose="020B0604020202020204" pitchFamily="34" charset="0"/>
                <a:rtl/>
              </a:rPr>
              <a:t>اطلع على </a:t>
            </a:r>
            <a:r>
              <a:rPr lang="ar-xm" sz="2600">
                <a:cs typeface="Arial" panose="020B0604020202020204" pitchFamily="34" charset="0"/>
                <a:rtl/>
              </a:rPr>
              <a:t>هذه!</a:t>
            </a:r>
            <a:r>
              <a:rPr lang="ar-SA" sz="2600">
                <a:cs typeface="Arial" panose="020B0604020202020204" pitchFamily="34" charset="0"/>
                <a:rtl/>
              </a:rPr>
              <a:t> </a:t>
            </a:r>
          </a:p>
        </p:txBody>
      </p:sp>
    </p:spTree>
    <p:extLst>
      <p:ext uri="{BB962C8B-B14F-4D97-AF65-F5344CB8AC3E}">
        <p14:creationId xmlns:p14="http://schemas.microsoft.com/office/powerpoint/2010/main" val="2489402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38865" y="264517"/>
            <a:ext cx="5522261" cy="839391"/>
          </a:xfrm>
        </p:spPr>
        <p:txBody>
          <a:bodyPr rtlCol="1">
            <a:noAutofit/>
          </a:bodyPr>
          <a:lstStyle/>
          <a:p>
            <a:pPr rtl="1"/>
            <a:r>
              <a:rPr lang="ar-xm" sz="3600" dirty="0">
                <a:cs typeface="Arial" panose="020B0604020202020204" pitchFamily="34" charset="0"/>
                <a:rtl/>
              </a:rPr>
              <a:t>خارطة الطريق </a:t>
            </a:r>
            <a:r>
              <a:rPr lang="ar-xm" sz="3600">
                <a:cs typeface="Arial" panose="020B0604020202020204" pitchFamily="34" charset="0"/>
                <a:rtl/>
              </a:rPr>
              <a:t>للنجاح –</a:t>
            </a:r>
            <a:r>
              <a:rPr lang="ar-SA" sz="3600">
                <a:cs typeface="Arial" panose="020B0604020202020204" pitchFamily="34" charset="0"/>
                <a:rtl/>
              </a:rPr>
              <a:t> </a:t>
            </a:r>
            <a:br>
              <a:rPr lang="en-US" sz="3600">
                <a:cs typeface="Arial" panose="020B0604020202020204" pitchFamily="34" charset="0"/>
                <a:rtl/>
              </a:rPr>
            </a:br>
            <a:r>
              <a:rPr lang="ar-xm" sz="3600" dirty="0">
                <a:cs typeface="Arial" panose="020B0604020202020204" pitchFamily="34" charset="0"/>
                <a:rtl/>
              </a:rPr>
              <a:t>التخطيط يحقق </a:t>
            </a:r>
            <a:r>
              <a:rPr lang="ar-xm" sz="3600">
                <a:cs typeface="Arial" panose="020B0604020202020204" pitchFamily="34" charset="0"/>
                <a:rtl/>
              </a:rPr>
              <a:t>الكمال!</a:t>
            </a:r>
            <a:r>
              <a:rPr lang="ar-SA" sz="3600">
                <a:cs typeface="Arial" panose="020B0604020202020204" pitchFamily="34" charset="0"/>
                <a:rtl/>
              </a:rPr>
              <a:t> </a:t>
            </a:r>
            <a:r>
              <a:rPr lang="ar-xm" sz="3600">
                <a:cs typeface="Arial" panose="020B0604020202020204" pitchFamily="34" charset="0"/>
                <a:rtl/>
              </a:rPr>
              <a:t> </a:t>
            </a:r>
            <a:endParaRPr lang="ar-xm" sz="3600" dirty="0">
              <a:cs typeface="Arial" panose="020B0604020202020204" pitchFamily="34" charset="0"/>
              <a:rtl/>
            </a:endParaRPr>
          </a:p>
        </p:txBody>
      </p:sp>
      <p:sp>
        <p:nvSpPr>
          <p:cNvPr id="3" name="Rectangle 2"/>
          <p:cNvSpPr/>
          <p:nvPr/>
        </p:nvSpPr>
        <p:spPr>
          <a:xfrm>
            <a:off x="399391" y="1797546"/>
            <a:ext cx="8570446" cy="3754874"/>
          </a:xfrm>
          <a:prstGeom prst="rect">
            <a:avLst/>
          </a:prstGeom>
        </p:spPr>
        <p:txBody>
          <a:bodyPr wrap="square" rtlCol="1">
            <a:spAutoFit/>
          </a:bodyPr>
          <a:lstStyle/>
          <a:p>
            <a:pPr marL="342900" indent="-342900" algn="r" rtl="1">
              <a:buFont typeface="Arial" panose="020B0604020202020204" pitchFamily="34" charset="0"/>
              <a:buChar char="•"/>
            </a:pPr>
            <a:r>
              <a:rPr lang="ar-xm" sz="2800" b="1">
                <a:cs typeface="Arial" panose="020B0604020202020204" pitchFamily="34" charset="0"/>
                <a:rtl/>
              </a:rPr>
              <a:t>الشهر </a:t>
            </a:r>
            <a:r>
              <a:rPr lang="en-us" sz="2800" b="1">
                <a:cs typeface="Arial" panose="020B0604020202020204" pitchFamily="34" charset="0"/>
                <a:rtl val="0"/>
              </a:rPr>
              <a:t>1</a:t>
            </a:r>
            <a:r>
              <a:rPr lang="ar-SA" sz="2800">
                <a:cs typeface="Arial" panose="020B0604020202020204" pitchFamily="34" charset="0"/>
                <a:rtl/>
              </a:rPr>
              <a:t>: </a:t>
            </a:r>
            <a:r>
              <a:rPr lang="ar-xm" sz="2800" dirty="0">
                <a:cs typeface="Arial" panose="020B0604020202020204" pitchFamily="34" charset="0"/>
                <a:rtl/>
              </a:rPr>
              <a:t>وضع الأجندة والتخطيط</a:t>
            </a:r>
          </a:p>
          <a:p>
            <a:pPr marL="664357" lvl="1" indent="-342900" algn="r" rtl="1">
              <a:spcAft>
                <a:spcPts val="600"/>
              </a:spcAft>
              <a:buFont typeface="Arial" panose="020B0604020202020204" pitchFamily="34" charset="0"/>
              <a:buChar char="•"/>
            </a:pPr>
            <a:r>
              <a:rPr lang="ar-xm" sz="2400" dirty="0">
                <a:cs typeface="Arial" panose="020B0604020202020204" pitchFamily="34" charset="0"/>
                <a:rtl/>
              </a:rPr>
              <a:t>استخدام مستندات التخطيط الخاصة بك لتحديد الموضوعات التي ستشاركها</a:t>
            </a:r>
            <a:r>
              <a:rPr lang="ar-xm" sz="2400">
                <a:cs typeface="Arial" panose="020B0604020202020204" pitchFamily="34" charset="0"/>
                <a:rtl/>
              </a:rPr>
              <a:t>، وعدد </a:t>
            </a:r>
            <a:r>
              <a:rPr lang="ar-xm" sz="2400" dirty="0">
                <a:cs typeface="Arial" panose="020B0604020202020204" pitchFamily="34" charset="0"/>
                <a:rtl/>
              </a:rPr>
              <a:t>المرات التي تخطط للنشر فيها في الأسبوع، وفي الأيام التي تخطط للنشر فيها</a:t>
            </a:r>
          </a:p>
          <a:p>
            <a:pPr marL="342900" indent="-342900" algn="r" rtl="1">
              <a:buFont typeface="Arial" panose="020B0604020202020204" pitchFamily="34" charset="0"/>
              <a:buChar char="•"/>
            </a:pPr>
            <a:r>
              <a:rPr lang="ar-xm" sz="2800" b="1">
                <a:cs typeface="Arial" panose="020B0604020202020204" pitchFamily="34" charset="0"/>
                <a:rtl/>
              </a:rPr>
              <a:t>الشهر </a:t>
            </a:r>
            <a:r>
              <a:rPr lang="en-us" sz="2800" b="1">
                <a:cs typeface="Arial" panose="020B0604020202020204" pitchFamily="34" charset="0"/>
                <a:rtl val="0"/>
              </a:rPr>
              <a:t>2</a:t>
            </a:r>
            <a:r>
              <a:rPr lang="ar-SA" sz="2800">
                <a:cs typeface="Arial" panose="020B0604020202020204" pitchFamily="34" charset="0"/>
                <a:rtl/>
              </a:rPr>
              <a:t>: </a:t>
            </a:r>
            <a:r>
              <a:rPr lang="ar-xm" sz="2800" dirty="0">
                <a:cs typeface="Arial" panose="020B0604020202020204" pitchFamily="34" charset="0"/>
                <a:rtl/>
              </a:rPr>
              <a:t>مقدمات لمجموعتك وبدء الجميع</a:t>
            </a:r>
          </a:p>
          <a:p>
            <a:pPr marL="664357" lvl="1" indent="-342900" algn="r" rtl="1">
              <a:spcAft>
                <a:spcPts val="600"/>
              </a:spcAft>
              <a:buFont typeface="Arial" panose="020B0604020202020204" pitchFamily="34" charset="0"/>
              <a:buChar char="•"/>
            </a:pPr>
            <a:r>
              <a:rPr lang="ar-xm" sz="2400" dirty="0">
                <a:cs typeface="Arial" panose="020B0604020202020204" pitchFamily="34" charset="0"/>
                <a:rtl/>
              </a:rPr>
              <a:t>لقد أصبحت للتو ممثلًا للصحة في الأولمبياد الخاص، احتفل </a:t>
            </a:r>
            <a:r>
              <a:rPr lang="ar-xm" sz="2400">
                <a:cs typeface="Arial" panose="020B0604020202020204" pitchFamily="34" charset="0"/>
                <a:rtl/>
              </a:rPr>
              <a:t>به!</a:t>
            </a:r>
            <a:r>
              <a:rPr lang="ar-SA" sz="2400">
                <a:cs typeface="Arial" panose="020B0604020202020204" pitchFamily="34" charset="0"/>
                <a:rtl/>
              </a:rPr>
              <a:t> </a:t>
            </a:r>
            <a:r>
              <a:rPr lang="ar-xm" sz="2400">
                <a:cs typeface="Arial" panose="020B0604020202020204" pitchFamily="34" charset="0"/>
                <a:rtl/>
              </a:rPr>
              <a:t>إذا كنت </a:t>
            </a:r>
            <a:br>
              <a:rPr lang="en-US" sz="2400">
                <a:cs typeface="Arial" panose="020B0604020202020204" pitchFamily="34" charset="0"/>
                <a:rtl/>
              </a:rPr>
            </a:br>
            <a:r>
              <a:rPr lang="ar-xm" sz="2400">
                <a:cs typeface="Arial" panose="020B0604020202020204" pitchFamily="34" charset="0"/>
                <a:rtl/>
              </a:rPr>
              <a:t>تنشر في </a:t>
            </a:r>
            <a:r>
              <a:rPr lang="ar-xm" sz="2400" dirty="0">
                <a:cs typeface="Arial" panose="020B0604020202020204" pitchFamily="34" charset="0"/>
                <a:rtl/>
              </a:rPr>
              <a:t>مجموعة أو صفحة، فأضف أشخاصًا وأخبرهم عن سبب قيامك بذلك</a:t>
            </a:r>
            <a:r>
              <a:rPr lang="ar-xm" sz="2400">
                <a:cs typeface="Arial" panose="020B0604020202020204" pitchFamily="34" charset="0"/>
                <a:rtl/>
              </a:rPr>
              <a:t>.</a:t>
            </a:r>
            <a:r>
              <a:rPr lang="ar-SA" sz="2400">
                <a:cs typeface="Arial" panose="020B0604020202020204" pitchFamily="34" charset="0"/>
                <a:rtl/>
              </a:rPr>
              <a:t> </a:t>
            </a:r>
            <a:br>
              <a:rPr lang="en-US" sz="2400">
                <a:cs typeface="Arial" panose="020B0604020202020204" pitchFamily="34" charset="0"/>
                <a:rtl/>
              </a:rPr>
            </a:br>
            <a:r>
              <a:rPr lang="ar-xm" sz="2400">
                <a:cs typeface="Arial" panose="020B0604020202020204" pitchFamily="34" charset="0"/>
                <a:rtl/>
              </a:rPr>
              <a:t>إذا </a:t>
            </a:r>
            <a:r>
              <a:rPr lang="ar-xm" sz="2400" dirty="0">
                <a:cs typeface="Arial" panose="020B0604020202020204" pitchFamily="34" charset="0"/>
                <a:rtl/>
              </a:rPr>
              <a:t>كنت تنشر في ملف تعريف موجود، فأخبر أصدقاءك عن دورك الجديد وما يمكن أن يتوقعوه</a:t>
            </a:r>
          </a:p>
          <a:p>
            <a:pPr marL="342900" indent="-342900" algn="r" rtl="1">
              <a:buFont typeface="Arial" panose="020B0604020202020204" pitchFamily="34" charset="0"/>
              <a:buChar char="•"/>
            </a:pPr>
            <a:r>
              <a:rPr lang="ar-xm" sz="2800" b="1" dirty="0">
                <a:cs typeface="Arial" panose="020B0604020202020204" pitchFamily="34" charset="0"/>
                <a:rtl/>
              </a:rPr>
              <a:t>الشهر </a:t>
            </a:r>
            <a:r>
              <a:rPr lang="en-us" sz="2800" b="1" dirty="0">
                <a:cs typeface="Arial" panose="020B0604020202020204" pitchFamily="34" charset="0"/>
                <a:rtl val="0"/>
              </a:rPr>
              <a:t>3</a:t>
            </a:r>
            <a:r>
              <a:rPr lang="ar-SA" sz="2800" dirty="0">
                <a:cs typeface="Arial" panose="020B0604020202020204" pitchFamily="34" charset="0"/>
                <a:rtl/>
              </a:rPr>
              <a:t>: </a:t>
            </a:r>
            <a:r>
              <a:rPr lang="ar-xm" sz="2800" dirty="0">
                <a:cs typeface="Arial" panose="020B0604020202020204" pitchFamily="34" charset="0"/>
                <a:rtl/>
              </a:rPr>
              <a:t>بدء نشر التلميحات</a:t>
            </a:r>
          </a:p>
        </p:txBody>
      </p:sp>
    </p:spTree>
    <p:extLst>
      <p:ext uri="{BB962C8B-B14F-4D97-AF65-F5344CB8AC3E}">
        <p14:creationId xmlns:p14="http://schemas.microsoft.com/office/powerpoint/2010/main" val="318219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8878" y="392994"/>
            <a:ext cx="4962253" cy="585850"/>
          </a:xfrm>
        </p:spPr>
        <p:txBody>
          <a:bodyPr rtlCol="1">
            <a:noAutofit/>
          </a:bodyPr>
          <a:lstStyle/>
          <a:p>
            <a:pPr rtl="1"/>
            <a:r>
              <a:rPr lang="ar-xm" sz="3600" dirty="0">
                <a:cs typeface="Arial" panose="020B0604020202020204" pitchFamily="34" charset="0"/>
                <a:rtl/>
              </a:rPr>
              <a:t>خارطة الطريق </a:t>
            </a:r>
            <a:r>
              <a:rPr lang="ar-xm" sz="3600">
                <a:cs typeface="Arial" panose="020B0604020202020204" pitchFamily="34" charset="0"/>
                <a:rtl/>
              </a:rPr>
              <a:t>للنجاح –</a:t>
            </a:r>
            <a:r>
              <a:rPr lang="ar-SA" sz="3600">
                <a:cs typeface="Arial" panose="020B0604020202020204" pitchFamily="34" charset="0"/>
                <a:rtl/>
              </a:rPr>
              <a:t> </a:t>
            </a:r>
            <a:br>
              <a:rPr lang="en-US" sz="3600">
                <a:cs typeface="Arial" panose="020B0604020202020204" pitchFamily="34" charset="0"/>
                <a:rtl/>
              </a:rPr>
            </a:br>
            <a:r>
              <a:rPr lang="ar-xm" sz="3600">
                <a:cs typeface="Arial" panose="020B0604020202020204" pitchFamily="34" charset="0"/>
                <a:rtl/>
              </a:rPr>
              <a:t>متابعة </a:t>
            </a:r>
            <a:r>
              <a:rPr lang="ar-xm" sz="3600" dirty="0">
                <a:cs typeface="Arial" panose="020B0604020202020204" pitchFamily="34" charset="0"/>
                <a:rtl/>
              </a:rPr>
              <a:t>التخطيط </a:t>
            </a:r>
          </a:p>
        </p:txBody>
      </p:sp>
      <p:sp>
        <p:nvSpPr>
          <p:cNvPr id="3" name="Content Placeholder 2"/>
          <p:cNvSpPr>
            <a:spLocks noGrp="1"/>
          </p:cNvSpPr>
          <p:nvPr>
            <p:ph idx="1"/>
          </p:nvPr>
        </p:nvSpPr>
        <p:spPr>
          <a:xfrm>
            <a:off x="611240" y="1825625"/>
            <a:ext cx="8252460" cy="4630672"/>
          </a:xfrm>
        </p:spPr>
        <p:txBody>
          <a:bodyPr rtlCol="1">
            <a:noAutofit/>
          </a:bodyPr>
          <a:lstStyle/>
          <a:p>
            <a:pPr marL="342900" lvl="0" indent="-342900" rtl="1" eaLnBrk="1" hangingPunct="1">
              <a:lnSpc>
                <a:spcPct val="100000"/>
              </a:lnSpc>
              <a:spcBef>
                <a:spcPct val="0"/>
              </a:spcBef>
              <a:buFont typeface="Arial" panose="020B0604020202020204" pitchFamily="34" charset="0"/>
              <a:buChar char="•"/>
            </a:pPr>
            <a:r>
              <a:rPr lang="ar-xm" b="1" kern="1200">
                <a:ea typeface="ヒラギノ角ゴ ProN W3" charset="-128"/>
                <a:cs typeface="Arial" panose="020B0604020202020204" pitchFamily="34" charset="0"/>
                <a:sym typeface="Gill Sans" charset="0"/>
                <a:rtl/>
              </a:rPr>
              <a:t>الشهر </a:t>
            </a:r>
            <a:r>
              <a:rPr lang="en-us" b="1" kern="1200">
                <a:ea typeface="ヒラギノ角ゴ ProN W3" charset="-128"/>
                <a:cs typeface="Arial" panose="020B0604020202020204" pitchFamily="34" charset="0"/>
                <a:sym typeface="Gill Sans" charset="0"/>
                <a:rtl val="0"/>
              </a:rPr>
              <a:t>4</a:t>
            </a:r>
            <a:r>
              <a:rPr lang="ar-SA" kern="1200">
                <a:ea typeface="ヒラギノ角ゴ ProN W3" charset="-128"/>
                <a:cs typeface="Arial" panose="020B0604020202020204" pitchFamily="34" charset="0"/>
                <a:sym typeface="Gill Sans" charset="0"/>
                <a:rtl/>
              </a:rPr>
              <a:t>: </a:t>
            </a:r>
            <a:r>
              <a:rPr lang="ar-xm" kern="1200" dirty="0">
                <a:ea typeface="ヒラギノ角ゴ ProN W3" charset="-128"/>
                <a:cs typeface="Arial" panose="020B0604020202020204" pitchFamily="34" charset="0"/>
                <a:sym typeface="Gill Sans" charset="0"/>
                <a:rtl/>
              </a:rPr>
              <a:t>استمر في نشر التلميحات!</a:t>
            </a:r>
          </a:p>
          <a:p>
            <a:pPr marL="664357" lvl="1" indent="-342900" rtl="1" eaLnBrk="1" hangingPunct="1">
              <a:lnSpc>
                <a:spcPct val="100000"/>
              </a:lnSpc>
              <a:spcBef>
                <a:spcPct val="0"/>
              </a:spcBef>
              <a:buClrTx/>
              <a:buSzTx/>
              <a:buFont typeface="Arial" panose="020B0604020202020204" pitchFamily="34" charset="0"/>
              <a:buChar char="•"/>
            </a:pPr>
            <a:r>
              <a:rPr lang="ar-xm" sz="2600" kern="1200" dirty="0">
                <a:ea typeface="ヒラギノ角ゴ ProN W3" charset="-128"/>
                <a:cs typeface="Arial" panose="020B0604020202020204" pitchFamily="34" charset="0"/>
                <a:sym typeface="Gill Sans" charset="0"/>
                <a:rtl/>
              </a:rPr>
              <a:t>اسأل جمهورك عما يهتمون بسماعه</a:t>
            </a:r>
          </a:p>
          <a:p>
            <a:pPr marL="664357" lvl="1" indent="-342900" rtl="1" eaLnBrk="1" hangingPunct="1">
              <a:lnSpc>
                <a:spcPct val="100000"/>
              </a:lnSpc>
              <a:spcBef>
                <a:spcPct val="0"/>
              </a:spcBef>
              <a:spcAft>
                <a:spcPts val="1200"/>
              </a:spcAft>
              <a:buClrTx/>
              <a:buSzTx/>
              <a:buFont typeface="Arial" panose="020B0604020202020204" pitchFamily="34" charset="0"/>
              <a:buChar char="•"/>
            </a:pPr>
            <a:r>
              <a:rPr lang="ar-xm" sz="2600" kern="1200" dirty="0">
                <a:ea typeface="ヒラギノ角ゴ ProN W3" charset="-128"/>
                <a:cs typeface="Arial" panose="020B0604020202020204" pitchFamily="34" charset="0"/>
                <a:sym typeface="Gill Sans" charset="0"/>
                <a:rtl/>
              </a:rPr>
              <a:t>احصل على ملاحظاتهم لترى كيف يمكنك أن تؤدي دورك بشكل أفضل</a:t>
            </a:r>
          </a:p>
          <a:p>
            <a:pPr marL="342900" lvl="0" indent="-342900" rtl="1" eaLnBrk="1" hangingPunct="1">
              <a:lnSpc>
                <a:spcPct val="100000"/>
              </a:lnSpc>
              <a:spcBef>
                <a:spcPct val="0"/>
              </a:spcBef>
              <a:spcAft>
                <a:spcPts val="1200"/>
              </a:spcAft>
              <a:buFont typeface="Arial" panose="020B0604020202020204" pitchFamily="34" charset="0"/>
              <a:buChar char="•"/>
            </a:pPr>
            <a:r>
              <a:rPr lang="ar-xm" b="1" kern="1200">
                <a:ea typeface="ヒラギノ角ゴ ProN W3" charset="-128"/>
                <a:cs typeface="Arial" panose="020B0604020202020204" pitchFamily="34" charset="0"/>
                <a:sym typeface="Gill Sans" charset="0"/>
                <a:rtl/>
              </a:rPr>
              <a:t>الشهر </a:t>
            </a:r>
            <a:r>
              <a:rPr lang="en-us" b="1" kern="1200">
                <a:ea typeface="ヒラギノ角ゴ ProN W3" charset="-128"/>
                <a:cs typeface="Arial" panose="020B0604020202020204" pitchFamily="34" charset="0"/>
                <a:sym typeface="Gill Sans" charset="0"/>
                <a:rtl val="0"/>
              </a:rPr>
              <a:t>5</a:t>
            </a:r>
            <a:r>
              <a:rPr lang="ar-SA" kern="1200">
                <a:ea typeface="ヒラギノ角ゴ ProN W3" charset="-128"/>
                <a:cs typeface="Arial" panose="020B0604020202020204" pitchFamily="34" charset="0"/>
                <a:sym typeface="Gill Sans" charset="0"/>
                <a:rtl/>
              </a:rPr>
              <a:t>: </a:t>
            </a:r>
            <a:r>
              <a:rPr lang="ar-xm" kern="1200" dirty="0">
                <a:ea typeface="ヒラギノ角ゴ ProN W3" charset="-128"/>
                <a:cs typeface="Arial" panose="020B0604020202020204" pitchFamily="34" charset="0"/>
                <a:sym typeface="Gill Sans" charset="0"/>
                <a:rtl/>
              </a:rPr>
              <a:t>بعد سؤال أعضاء مجموعتك عما يثير اهتمامهم</a:t>
            </a:r>
            <a:r>
              <a:rPr lang="ar-xm" kern="1200">
                <a:ea typeface="ヒラギノ角ゴ ProN W3" charset="-128"/>
                <a:cs typeface="Arial" panose="020B0604020202020204" pitchFamily="34" charset="0"/>
                <a:sym typeface="Gill Sans" charset="0"/>
                <a:rtl/>
              </a:rPr>
              <a:t>، </a:t>
            </a:r>
            <a:br>
              <a:rPr lang="en-US" kern="1200">
                <a:ea typeface="ヒラギノ角ゴ ProN W3" charset="-128"/>
                <a:cs typeface="Arial" panose="020B0604020202020204" pitchFamily="34" charset="0"/>
                <a:sym typeface="Gill Sans" charset="0"/>
                <a:rtl/>
              </a:rPr>
            </a:br>
            <a:r>
              <a:rPr lang="ar-xm" kern="1200">
                <a:ea typeface="ヒラギノ角ゴ ProN W3" charset="-128"/>
                <a:cs typeface="Arial" panose="020B0604020202020204" pitchFamily="34" charset="0"/>
                <a:sym typeface="Gill Sans" charset="0"/>
                <a:rtl/>
              </a:rPr>
              <a:t>حاول إنشاء </a:t>
            </a:r>
            <a:r>
              <a:rPr lang="ar-xm" kern="1200" dirty="0">
                <a:ea typeface="ヒラギノ角ゴ ProN W3" charset="-128"/>
                <a:cs typeface="Arial" panose="020B0604020202020204" pitchFamily="34" charset="0"/>
                <a:sym typeface="Gill Sans" charset="0"/>
                <a:rtl/>
              </a:rPr>
              <a:t>منشورات تغطي هذه الموضوعات</a:t>
            </a:r>
          </a:p>
          <a:p>
            <a:pPr marL="342900" lvl="0" indent="-342900" rtl="1" eaLnBrk="1" hangingPunct="1">
              <a:lnSpc>
                <a:spcPct val="100000"/>
              </a:lnSpc>
              <a:spcBef>
                <a:spcPct val="0"/>
              </a:spcBef>
              <a:buFont typeface="Arial" panose="020B0604020202020204" pitchFamily="34" charset="0"/>
              <a:buChar char="•"/>
            </a:pPr>
            <a:r>
              <a:rPr lang="ar-xm" sz="3000" b="1" kern="1200">
                <a:ea typeface="ヒラギノ角ゴ ProN W3" charset="-128"/>
                <a:cs typeface="Arial" panose="020B0604020202020204" pitchFamily="34" charset="0"/>
                <a:sym typeface="Gill Sans" charset="0"/>
                <a:rtl/>
              </a:rPr>
              <a:t>الشهر </a:t>
            </a:r>
            <a:r>
              <a:rPr lang="en-us" sz="3000" b="1" kern="1200">
                <a:ea typeface="ヒラギノ角ゴ ProN W3" charset="-128"/>
                <a:cs typeface="Arial" panose="020B0604020202020204" pitchFamily="34" charset="0"/>
                <a:sym typeface="Gill Sans" charset="0"/>
                <a:rtl val="0"/>
              </a:rPr>
              <a:t>6</a:t>
            </a:r>
            <a:r>
              <a:rPr lang="ar-SA" sz="3000" kern="1200">
                <a:ea typeface="ヒラギノ角ゴ ProN W3" charset="-128"/>
                <a:cs typeface="Arial" panose="020B0604020202020204" pitchFamily="34" charset="0"/>
                <a:sym typeface="Gill Sans" charset="0"/>
                <a:rtl/>
              </a:rPr>
              <a:t>: </a:t>
            </a:r>
            <a:r>
              <a:rPr lang="ar-xm" sz="3000" kern="1200" dirty="0">
                <a:ea typeface="ヒラギノ角ゴ ProN W3" charset="-128"/>
                <a:cs typeface="Arial" panose="020B0604020202020204" pitchFamily="34" charset="0"/>
                <a:sym typeface="Gill Sans" charset="0"/>
                <a:rtl/>
              </a:rPr>
              <a:t>تقديم أحد التحديات</a:t>
            </a:r>
          </a:p>
          <a:p>
            <a:pPr marL="637569" lvl="2" indent="-342900" rtl="1" eaLnBrk="1" hangingPunct="1">
              <a:lnSpc>
                <a:spcPct val="100000"/>
              </a:lnSpc>
              <a:buFont typeface="Arial" panose="020B0604020202020204" pitchFamily="34" charset="0"/>
              <a:buChar char="•"/>
            </a:pPr>
            <a:r>
              <a:rPr lang="ar-xm" sz="2600" kern="1200" dirty="0">
                <a:ea typeface="ヒラギノ角ゴ ProN W3" charset="-128"/>
                <a:cs typeface="Arial" panose="020B0604020202020204" pitchFamily="34" charset="0"/>
                <a:sym typeface="Gill Sans" charset="0"/>
                <a:rtl/>
              </a:rPr>
              <a:t>معرفة ما إذا كان يمكنك الخروج بتحدي لأعضاء مجموعتك </a:t>
            </a:r>
            <a:r>
              <a:rPr lang="ar-xm" sz="2600" kern="1200">
                <a:ea typeface="ヒラギノ角ゴ ProN W3" charset="-128"/>
                <a:cs typeface="Arial" panose="020B0604020202020204" pitchFamily="34" charset="0"/>
                <a:sym typeface="Gill Sans" charset="0"/>
                <a:rtl/>
              </a:rPr>
              <a:t>للمشاركة فيه</a:t>
            </a:r>
            <a:r>
              <a:rPr lang="ar-SA" sz="2600" kern="1200">
                <a:ea typeface="ヒラギノ角ゴ ProN W3" charset="-128"/>
                <a:cs typeface="Arial" panose="020B0604020202020204" pitchFamily="34" charset="0"/>
                <a:sym typeface="Gill Sans" charset="0"/>
                <a:rtl/>
              </a:rPr>
              <a:t>. </a:t>
            </a:r>
            <a:r>
              <a:rPr lang="ar-xm" sz="2600" i="1" kern="1200" dirty="0">
                <a:ea typeface="ヒラギノ角ゴ ProN W3" charset="-128"/>
                <a:cs typeface="Arial" panose="020B0604020202020204" pitchFamily="34" charset="0"/>
                <a:sym typeface="Gill Sans" charset="0"/>
                <a:rtl/>
              </a:rPr>
              <a:t>مثال: شرب </a:t>
            </a:r>
            <a:r>
              <a:rPr lang="en-us" sz="2600" i="1" kern="1200" dirty="0">
                <a:ea typeface="ヒラギノ角ゴ ProN W3" charset="-128"/>
                <a:cs typeface="Arial" panose="020B0604020202020204" pitchFamily="34" charset="0"/>
                <a:sym typeface="Gill Sans" charset="0"/>
                <a:rtl val="0"/>
              </a:rPr>
              <a:t>5</a:t>
            </a:r>
            <a:r>
              <a:rPr lang="ar-SA" sz="2600" i="1" kern="1200" dirty="0">
                <a:ea typeface="ヒラギノ角ゴ ProN W3" charset="-128"/>
                <a:cs typeface="Arial" panose="020B0604020202020204" pitchFamily="34" charset="0"/>
                <a:sym typeface="Gill Sans" charset="0"/>
                <a:rtl/>
              </a:rPr>
              <a:t> </a:t>
            </a:r>
            <a:r>
              <a:rPr lang="ar-xm" sz="2600" i="1" kern="1200" dirty="0">
                <a:ea typeface="ヒラギノ角ゴ ProN W3" charset="-128"/>
                <a:cs typeface="Arial" panose="020B0604020202020204" pitchFamily="34" charset="0"/>
                <a:sym typeface="Gill Sans" charset="0"/>
                <a:rtl/>
              </a:rPr>
              <a:t>زجاجات من الماء كل يوم لمدة أسبوعين </a:t>
            </a:r>
            <a:r>
              <a:rPr lang="ar-xm" sz="2600" i="1" kern="1200">
                <a:ea typeface="ヒラギノ角ゴ ProN W3" charset="-128"/>
                <a:cs typeface="Arial" panose="020B0604020202020204" pitchFamily="34" charset="0"/>
                <a:sym typeface="Gill Sans" charset="0"/>
                <a:rtl/>
              </a:rPr>
              <a:t>أو تصل</a:t>
            </a:r>
            <a:br>
              <a:rPr lang="en-US" sz="2600" i="1" kern="1200">
                <a:ea typeface="ヒラギノ角ゴ ProN W3" charset="-128"/>
                <a:cs typeface="Arial" panose="020B0604020202020204" pitchFamily="34" charset="0"/>
                <a:sym typeface="Gill Sans" charset="0"/>
                <a:rtl/>
              </a:rPr>
            </a:br>
            <a:r>
              <a:rPr lang="ar-xm" sz="2600" i="1" kern="1200">
                <a:ea typeface="ヒラギノ角ゴ ProN W3" charset="-128"/>
                <a:cs typeface="Arial" panose="020B0604020202020204" pitchFamily="34" charset="0"/>
                <a:sym typeface="Gill Sans" charset="0"/>
                <a:rtl/>
              </a:rPr>
              <a:t> </a:t>
            </a:r>
            <a:r>
              <a:rPr lang="ar-xm" sz="2600" i="1" kern="1200" dirty="0">
                <a:ea typeface="ヒラギノ角ゴ ProN W3" charset="-128"/>
                <a:cs typeface="Arial" panose="020B0604020202020204" pitchFamily="34" charset="0"/>
                <a:sym typeface="Gill Sans" charset="0"/>
                <a:rtl/>
              </a:rPr>
              <a:t>إلى </a:t>
            </a:r>
            <a:r>
              <a:rPr lang="en-us" sz="2600" i="1" kern="1200" dirty="0">
                <a:ea typeface="ヒラギノ角ゴ ProN W3" charset="-128"/>
                <a:cs typeface="Arial" panose="020B0604020202020204" pitchFamily="34" charset="0"/>
                <a:sym typeface="Gill Sans" charset="0"/>
                <a:rtl val="0"/>
              </a:rPr>
              <a:t>10000</a:t>
            </a:r>
            <a:r>
              <a:rPr lang="ar-SA" sz="2600" i="1" kern="1200" dirty="0">
                <a:ea typeface="ヒラギノ角ゴ ProN W3" charset="-128"/>
                <a:cs typeface="Arial" panose="020B0604020202020204" pitchFamily="34" charset="0"/>
                <a:sym typeface="Gill Sans" charset="0"/>
                <a:rtl/>
              </a:rPr>
              <a:t> </a:t>
            </a:r>
            <a:r>
              <a:rPr lang="ar-xm" sz="2600" i="1" kern="1200" dirty="0">
                <a:ea typeface="ヒラギノ角ゴ ProN W3" charset="-128"/>
                <a:cs typeface="Arial" panose="020B0604020202020204" pitchFamily="34" charset="0"/>
                <a:sym typeface="Gill Sans" charset="0"/>
                <a:rtl/>
              </a:rPr>
              <a:t>زجاجة يوميًا لمدة أسبوع</a:t>
            </a:r>
            <a:endParaRPr lang="en-US" sz="3200" dirty="0">
              <a:cs typeface="Arial" panose="020B0604020202020204" pitchFamily="34" charset="0"/>
            </a:endParaRPr>
          </a:p>
        </p:txBody>
      </p:sp>
    </p:spTree>
    <p:extLst>
      <p:ext uri="{BB962C8B-B14F-4D97-AF65-F5344CB8AC3E}">
        <p14:creationId xmlns:p14="http://schemas.microsoft.com/office/powerpoint/2010/main" val="2675168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7834" y="646028"/>
            <a:ext cx="7886700" cy="585850"/>
          </a:xfrm>
        </p:spPr>
        <p:txBody>
          <a:bodyPr rtlCol="1">
            <a:noAutofit/>
          </a:bodyPr>
          <a:lstStyle/>
          <a:p>
            <a:pPr rtl="1"/>
            <a:r>
              <a:rPr lang="ar-xm" sz="3600">
                <a:cs typeface="Arial" panose="020B0604020202020204" pitchFamily="34" charset="0"/>
                <a:rtl/>
              </a:rPr>
              <a:t>التحدي </a:t>
            </a:r>
            <a:r>
              <a:rPr lang="en-us" sz="3600">
                <a:cs typeface="Arial" panose="020B0604020202020204" pitchFamily="34" charset="0"/>
                <a:rtl val="0"/>
              </a:rPr>
              <a:t>1</a:t>
            </a:r>
            <a:r>
              <a:rPr lang="ar-SA" sz="3600">
                <a:cs typeface="Arial" panose="020B0604020202020204" pitchFamily="34" charset="0"/>
                <a:rtl/>
              </a:rPr>
              <a:t>: </a:t>
            </a:r>
            <a:r>
              <a:rPr lang="ar-xm" sz="3600" dirty="0">
                <a:cs typeface="Arial" panose="020B0604020202020204" pitchFamily="34" charset="0"/>
                <a:rtl/>
              </a:rPr>
              <a:t>اتبع القائد</a:t>
            </a:r>
          </a:p>
        </p:txBody>
      </p:sp>
      <p:sp>
        <p:nvSpPr>
          <p:cNvPr id="3" name="Content Placeholder 2"/>
          <p:cNvSpPr>
            <a:spLocks noGrp="1"/>
          </p:cNvSpPr>
          <p:nvPr>
            <p:ph idx="1"/>
          </p:nvPr>
        </p:nvSpPr>
        <p:spPr>
          <a:xfrm>
            <a:off x="976994" y="1901389"/>
            <a:ext cx="7886700" cy="4351338"/>
          </a:xfrm>
        </p:spPr>
        <p:txBody>
          <a:bodyPr rtlCol="1">
            <a:noAutofit/>
          </a:bodyPr>
          <a:lstStyle/>
          <a:p>
            <a:pPr marL="44647" lvl="1" indent="0" rtl="1">
              <a:buNone/>
            </a:pPr>
            <a:r>
              <a:rPr lang="ar-xm" sz="2800" dirty="0">
                <a:cs typeface="Arial" panose="020B0604020202020204" pitchFamily="34" charset="0"/>
                <a:rtl/>
              </a:rPr>
              <a:t>ستختار كل المجموعات عدد خطوات الهدف للوصول إليه في </a:t>
            </a:r>
            <a:r>
              <a:rPr lang="ar-xm" sz="2800">
                <a:cs typeface="Arial" panose="020B0604020202020204" pitchFamily="34" charset="0"/>
                <a:rtl/>
              </a:rPr>
              <a:t>اليوم الأول</a:t>
            </a:r>
            <a:r>
              <a:rPr lang="ar-SA" sz="2800">
                <a:cs typeface="Arial" panose="020B0604020202020204" pitchFamily="34" charset="0"/>
                <a:rtl/>
              </a:rPr>
              <a:t>. </a:t>
            </a:r>
            <a:r>
              <a:rPr lang="ar-xm" sz="2800" dirty="0">
                <a:cs typeface="Arial" panose="020B0604020202020204" pitchFamily="34" charset="0"/>
                <a:rtl/>
              </a:rPr>
              <a:t>بعد اليوم الأول، سيكون هدف جميع أعضاء المجموعة هو </a:t>
            </a:r>
            <a:r>
              <a:rPr lang="ar-xm" sz="2800">
                <a:cs typeface="Arial" panose="020B0604020202020204" pitchFamily="34" charset="0"/>
                <a:rtl/>
              </a:rPr>
              <a:t>اتخاذ </a:t>
            </a:r>
            <a:r>
              <a:rPr lang="en-us" sz="2800">
                <a:cs typeface="Arial" panose="020B0604020202020204" pitchFamily="34" charset="0"/>
                <a:rtl val="0"/>
              </a:rPr>
              <a:t>100</a:t>
            </a:r>
            <a:r>
              <a:rPr lang="ar-SA" sz="2800">
                <a:cs typeface="Arial" panose="020B0604020202020204" pitchFamily="34" charset="0"/>
                <a:rtl/>
              </a:rPr>
              <a:t> </a:t>
            </a:r>
            <a:r>
              <a:rPr lang="ar-xm" sz="2800" dirty="0">
                <a:cs typeface="Arial" panose="020B0604020202020204" pitchFamily="34" charset="0"/>
                <a:rtl/>
              </a:rPr>
              <a:t>خطوة أكثر من </a:t>
            </a:r>
            <a:r>
              <a:rPr lang="ar-xm" sz="2800">
                <a:cs typeface="Arial" panose="020B0604020202020204" pitchFamily="34" charset="0"/>
                <a:rtl/>
              </a:rPr>
              <a:t>اليوم السابق</a:t>
            </a:r>
            <a:r>
              <a:rPr lang="ar-SA" sz="2800">
                <a:cs typeface="Arial" panose="020B0604020202020204" pitchFamily="34" charset="0"/>
                <a:rtl/>
              </a:rPr>
              <a:t>. </a:t>
            </a:r>
            <a:endParaRPr lang="ar-SA" sz="2800" dirty="0">
              <a:cs typeface="Arial" panose="020B0604020202020204" pitchFamily="34" charset="0"/>
              <a:rtl/>
            </a:endParaRPr>
          </a:p>
          <a:p>
            <a:pPr marL="44647" lvl="1" indent="0" rtl="1">
              <a:buNone/>
            </a:pPr>
            <a:endParaRPr lang="en-US" sz="2800" dirty="0">
              <a:cs typeface="Arial" panose="020B0604020202020204" pitchFamily="34" charset="0"/>
            </a:endParaRPr>
          </a:p>
          <a:p>
            <a:pPr marL="44647" lvl="1" indent="0" rtl="1">
              <a:buNone/>
            </a:pPr>
            <a:r>
              <a:rPr lang="ar-xm" sz="2800" dirty="0">
                <a:cs typeface="Arial" panose="020B0604020202020204" pitchFamily="34" charset="0"/>
                <a:rtl/>
              </a:rPr>
              <a:t>سيزداد كل أعضاء المجموعة بمقدار </a:t>
            </a:r>
            <a:r>
              <a:rPr lang="en-us" sz="2800" dirty="0">
                <a:cs typeface="Arial" panose="020B0604020202020204" pitchFamily="34" charset="0"/>
                <a:rtl val="0"/>
              </a:rPr>
              <a:t>100</a:t>
            </a:r>
            <a:r>
              <a:rPr lang="ar-SA" sz="2800" dirty="0">
                <a:cs typeface="Arial" panose="020B0604020202020204" pitchFamily="34" charset="0"/>
                <a:rtl/>
              </a:rPr>
              <a:t> </a:t>
            </a:r>
            <a:r>
              <a:rPr lang="ar-xm" sz="2800" dirty="0">
                <a:cs typeface="Arial" panose="020B0604020202020204" pitchFamily="34" charset="0"/>
                <a:rtl/>
              </a:rPr>
              <a:t>خطوة في اليوم لمدة </a:t>
            </a:r>
            <a:r>
              <a:rPr lang="en-us" sz="2800" dirty="0">
                <a:cs typeface="Arial" panose="020B0604020202020204" pitchFamily="34" charset="0"/>
                <a:rtl val="0"/>
              </a:rPr>
              <a:t>10</a:t>
            </a:r>
            <a:r>
              <a:rPr lang="ar-SA" sz="2800" dirty="0">
                <a:cs typeface="Arial" panose="020B0604020202020204" pitchFamily="34" charset="0"/>
                <a:rtl/>
              </a:rPr>
              <a:t> </a:t>
            </a:r>
            <a:r>
              <a:rPr lang="ar-xm" sz="2800" dirty="0">
                <a:cs typeface="Arial" panose="020B0604020202020204" pitchFamily="34" charset="0"/>
                <a:rtl/>
              </a:rPr>
              <a:t>أيام!</a:t>
            </a:r>
            <a:r>
              <a:rPr lang="ar-SA" sz="2800" dirty="0">
                <a:cs typeface="Arial" panose="020B0604020202020204" pitchFamily="34" charset="0"/>
                <a:rtl/>
              </a:rPr>
              <a:t> </a:t>
            </a:r>
            <a:r>
              <a:rPr lang="ar-xm" sz="2800" dirty="0">
                <a:cs typeface="Arial" panose="020B0604020202020204" pitchFamily="34" charset="0"/>
                <a:rtl/>
              </a:rPr>
              <a:t>سيضيف هذا إجمالي </a:t>
            </a:r>
            <a:r>
              <a:rPr lang="en-us" sz="2800" dirty="0">
                <a:cs typeface="Arial" panose="020B0604020202020204" pitchFamily="34" charset="0"/>
                <a:rtl val="0"/>
              </a:rPr>
              <a:t>1000</a:t>
            </a:r>
            <a:r>
              <a:rPr lang="ar-SA" sz="2800" dirty="0">
                <a:cs typeface="Arial" panose="020B0604020202020204" pitchFamily="34" charset="0"/>
                <a:rtl/>
              </a:rPr>
              <a:t> </a:t>
            </a:r>
            <a:r>
              <a:rPr lang="ar-xm" sz="2800" dirty="0">
                <a:cs typeface="Arial" panose="020B0604020202020204" pitchFamily="34" charset="0"/>
                <a:rtl/>
              </a:rPr>
              <a:t>خطوة إضافية بنهاية التحدي!</a:t>
            </a:r>
            <a:r>
              <a:rPr lang="ar-SA" sz="2800" dirty="0">
                <a:cs typeface="Arial" panose="020B0604020202020204" pitchFamily="34" charset="0"/>
                <a:rtl/>
              </a:rPr>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 y="4833258"/>
            <a:ext cx="2475669" cy="1856752"/>
          </a:xfrm>
          <a:prstGeom prst="rect">
            <a:avLst/>
          </a:prstGeom>
        </p:spPr>
      </p:pic>
    </p:spTree>
    <p:extLst>
      <p:ext uri="{BB962C8B-B14F-4D97-AF65-F5344CB8AC3E}">
        <p14:creationId xmlns:p14="http://schemas.microsoft.com/office/powerpoint/2010/main" val="609994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4632" y="274600"/>
            <a:ext cx="7200800" cy="1033586"/>
          </a:xfrm>
        </p:spPr>
        <p:txBody>
          <a:bodyPr rtlCol="1"/>
          <a:lstStyle/>
          <a:p>
            <a:pPr rtl="1"/>
            <a:r>
              <a:rPr lang="ar-xm" sz="3600">
                <a:cs typeface="Arial" panose="020B0604020202020204" pitchFamily="34" charset="0"/>
                <a:rtl/>
              </a:rPr>
              <a:t>التحدي </a:t>
            </a:r>
            <a:r>
              <a:rPr lang="en-us" sz="3600">
                <a:cs typeface="Arial" panose="020B0604020202020204" pitchFamily="34" charset="0"/>
                <a:rtl val="0"/>
              </a:rPr>
              <a:t>2</a:t>
            </a:r>
            <a:r>
              <a:rPr lang="ar-SA" sz="3600">
                <a:cs typeface="Arial" panose="020B0604020202020204" pitchFamily="34" charset="0"/>
                <a:rtl/>
              </a:rPr>
              <a:t>: </a:t>
            </a:r>
            <a:r>
              <a:rPr lang="ar-xm" sz="3600" dirty="0">
                <a:cs typeface="Arial" panose="020B0604020202020204" pitchFamily="34" charset="0"/>
                <a:rtl/>
              </a:rPr>
              <a:t>وجبات خفيفة متواصلة  </a:t>
            </a:r>
          </a:p>
        </p:txBody>
      </p:sp>
      <p:sp>
        <p:nvSpPr>
          <p:cNvPr id="3" name="Content Placeholder 2"/>
          <p:cNvSpPr>
            <a:spLocks noGrp="1"/>
          </p:cNvSpPr>
          <p:nvPr>
            <p:ph idx="1"/>
          </p:nvPr>
        </p:nvSpPr>
        <p:spPr>
          <a:xfrm>
            <a:off x="801189" y="2025237"/>
            <a:ext cx="7550722" cy="1831727"/>
          </a:xfrm>
        </p:spPr>
        <p:txBody>
          <a:bodyPr rtlCol="1">
            <a:normAutofit/>
          </a:bodyPr>
          <a:lstStyle/>
          <a:p>
            <a:pPr marL="44647" lvl="1" indent="0" rtl="1">
              <a:buNone/>
            </a:pPr>
            <a:r>
              <a:rPr lang="ar-xm" sz="2800" dirty="0">
                <a:cs typeface="Arial" panose="020B0604020202020204" pitchFamily="34" charset="0"/>
                <a:rtl/>
              </a:rPr>
              <a:t>تحدي مجموعتك لنشر صورة لوجبتهم الخفيفة الصحية المفضلة مع </a:t>
            </a:r>
            <a:r>
              <a:rPr lang="ar-xm" sz="2800">
                <a:cs typeface="Arial" panose="020B0604020202020204" pitchFamily="34" charset="0"/>
                <a:rtl/>
              </a:rPr>
              <a:t>الوصفة -</a:t>
            </a:r>
            <a:r>
              <a:rPr lang="ar-SA" sz="2800">
                <a:cs typeface="Arial" panose="020B0604020202020204" pitchFamily="34" charset="0"/>
                <a:rtl/>
              </a:rPr>
              <a:t> </a:t>
            </a:r>
            <a:r>
              <a:rPr lang="ar-xm" sz="2800" dirty="0">
                <a:cs typeface="Arial" panose="020B0604020202020204" pitchFamily="34" charset="0"/>
                <a:rtl/>
              </a:rPr>
              <a:t>شجع زملاءك في الفريق على تجربة الأشياء المفضلة </a:t>
            </a:r>
            <a:r>
              <a:rPr lang="ar-xm" sz="2800">
                <a:cs typeface="Arial" panose="020B0604020202020204" pitchFamily="34" charset="0"/>
                <a:rtl/>
              </a:rPr>
              <a:t>لبعضهم!</a:t>
            </a:r>
            <a:r>
              <a:rPr lang="ar-SA" sz="2800">
                <a:cs typeface="Arial" panose="020B0604020202020204" pitchFamily="34" charset="0"/>
                <a:rtl/>
              </a:rPr>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718" y="3871904"/>
            <a:ext cx="2443648" cy="2463461"/>
          </a:xfrm>
          <a:prstGeom prst="rect">
            <a:avLst/>
          </a:prstGeom>
          <a:ln w="9525">
            <a:solidFill>
              <a:schemeClr val="tx2"/>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192" y="3881024"/>
            <a:ext cx="2520280" cy="2466808"/>
          </a:xfrm>
          <a:prstGeom prst="rect">
            <a:avLst/>
          </a:prstGeom>
          <a:ln>
            <a:solidFill>
              <a:schemeClr val="tx2"/>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403" y="3891203"/>
            <a:ext cx="2476741" cy="2463461"/>
          </a:xfrm>
          <a:prstGeom prst="rect">
            <a:avLst/>
          </a:prstGeom>
          <a:ln>
            <a:solidFill>
              <a:schemeClr val="tx2"/>
            </a:solidFill>
          </a:ln>
        </p:spPr>
      </p:pic>
    </p:spTree>
    <p:extLst>
      <p:ext uri="{BB962C8B-B14F-4D97-AF65-F5344CB8AC3E}">
        <p14:creationId xmlns:p14="http://schemas.microsoft.com/office/powerpoint/2010/main" val="1930056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8143" y="248530"/>
            <a:ext cx="7171641" cy="887636"/>
          </a:xfrm>
        </p:spPr>
        <p:txBody>
          <a:bodyPr rtlCol="1"/>
          <a:lstStyle/>
          <a:p>
            <a:pPr rtl="1"/>
            <a:r>
              <a:rPr lang="ar-xm" sz="3600" dirty="0">
                <a:cs typeface="Arial" panose="020B0604020202020204" pitchFamily="34" charset="0"/>
                <a:rtl/>
              </a:rPr>
              <a:t>الحصول على الملاحظات</a:t>
            </a:r>
          </a:p>
        </p:txBody>
      </p:sp>
      <p:sp>
        <p:nvSpPr>
          <p:cNvPr id="3" name="Content Placeholder 2"/>
          <p:cNvSpPr>
            <a:spLocks noGrp="1"/>
          </p:cNvSpPr>
          <p:nvPr>
            <p:ph idx="1"/>
          </p:nvPr>
        </p:nvSpPr>
        <p:spPr>
          <a:xfrm>
            <a:off x="977457" y="2144626"/>
            <a:ext cx="7911703" cy="4464844"/>
          </a:xfrm>
        </p:spPr>
        <p:txBody>
          <a:bodyPr rtlCol="1"/>
          <a:lstStyle/>
          <a:p>
            <a:pPr marL="0" indent="0" rtl="1">
              <a:spcAft>
                <a:spcPts val="1200"/>
              </a:spcAft>
              <a:buNone/>
            </a:pPr>
            <a:r>
              <a:rPr lang="ar-xm" dirty="0">
                <a:cs typeface="Arial" panose="020B0604020202020204" pitchFamily="34" charset="0"/>
                <a:rtl/>
              </a:rPr>
              <a:t>تُعدُّ الملاحظات الواردة من زملائك في الفريق مهمة لأنها تمنحك فرصة لتسجيل الوصول والاستماع منهم</a:t>
            </a:r>
          </a:p>
          <a:p>
            <a:pPr marL="637569" lvl="2" indent="-342900" rtl="1">
              <a:buFont typeface="Arial" panose="020B0604020202020204" pitchFamily="34" charset="0"/>
              <a:buChar char="•"/>
            </a:pPr>
            <a:r>
              <a:rPr lang="ar-xm" sz="2400" dirty="0">
                <a:cs typeface="Arial" panose="020B0604020202020204" pitchFamily="34" charset="0"/>
                <a:rtl/>
              </a:rPr>
              <a:t>نماذج من أسئلة الملاحظات:</a:t>
            </a:r>
          </a:p>
          <a:p>
            <a:pPr marL="959027" lvl="5" indent="-342900" rtl="1">
              <a:buFont typeface="Arial" panose="020B0604020202020204" pitchFamily="34" charset="0"/>
              <a:buChar char="•"/>
            </a:pPr>
            <a:r>
              <a:rPr lang="ar-xm" sz="2400" dirty="0">
                <a:cs typeface="Arial" panose="020B0604020202020204" pitchFamily="34" charset="0"/>
                <a:rtl/>
              </a:rPr>
              <a:t>كيف حالك في رحلتك حتى الآن؟</a:t>
            </a:r>
          </a:p>
          <a:p>
            <a:pPr marL="959027" lvl="5" indent="-342900" rtl="1">
              <a:buFont typeface="Arial" panose="020B0604020202020204" pitchFamily="34" charset="0"/>
              <a:buChar char="•"/>
            </a:pPr>
            <a:r>
              <a:rPr lang="ar-xm" sz="2400" dirty="0">
                <a:cs typeface="Arial" panose="020B0604020202020204" pitchFamily="34" charset="0"/>
                <a:rtl/>
              </a:rPr>
              <a:t>ما الأدوات التي تجدها مفيدة؟ </a:t>
            </a:r>
          </a:p>
          <a:p>
            <a:pPr marL="959027" lvl="5" indent="-342900" rtl="1">
              <a:buFont typeface="Arial" panose="020B0604020202020204" pitchFamily="34" charset="0"/>
              <a:buChar char="•"/>
            </a:pPr>
            <a:r>
              <a:rPr lang="ar-xm" sz="2400" dirty="0">
                <a:cs typeface="Arial" panose="020B0604020202020204" pitchFamily="34" charset="0"/>
                <a:rtl/>
              </a:rPr>
              <a:t>هل هناك أي نصائح تعتقد أنه من المهم أن تعرفها مجموعتنا</a:t>
            </a:r>
            <a:r>
              <a:rPr lang="ar-xm" sz="2400">
                <a:cs typeface="Arial" panose="020B0604020202020204" pitchFamily="34" charset="0"/>
                <a:rtl/>
              </a:rPr>
              <a:t>؟ </a:t>
            </a:r>
            <a:br>
              <a:rPr lang="en-US" sz="2400">
                <a:cs typeface="Arial" panose="020B0604020202020204" pitchFamily="34" charset="0"/>
                <a:rtl/>
              </a:rPr>
            </a:br>
            <a:r>
              <a:rPr lang="ar-xm" sz="2400">
                <a:cs typeface="Arial" panose="020B0604020202020204" pitchFamily="34" charset="0"/>
                <a:rtl/>
              </a:rPr>
              <a:t>اكتب </a:t>
            </a:r>
            <a:r>
              <a:rPr lang="ar-xm" sz="2400" dirty="0">
                <a:cs typeface="Arial" panose="020B0604020202020204" pitchFamily="34" charset="0"/>
                <a:rtl/>
              </a:rPr>
              <a:t>أفكارك </a:t>
            </a:r>
            <a:r>
              <a:rPr lang="ar-xm" sz="2400">
                <a:cs typeface="Arial" panose="020B0604020202020204" pitchFamily="34" charset="0"/>
                <a:rtl/>
              </a:rPr>
              <a:t>هنا!</a:t>
            </a:r>
            <a:r>
              <a:rPr lang="ar-SA" sz="2400">
                <a:cs typeface="Arial" panose="020B0604020202020204" pitchFamily="34" charset="0"/>
                <a:rtl/>
              </a:rPr>
              <a:t> </a:t>
            </a:r>
          </a:p>
          <a:p>
            <a:pPr marL="959027" lvl="5" indent="-342900" rtl="1">
              <a:buFont typeface="Arial" panose="020B0604020202020204" pitchFamily="34" charset="0"/>
              <a:buChar char="•"/>
            </a:pPr>
            <a:r>
              <a:rPr lang="ar-xm" sz="2400" dirty="0">
                <a:cs typeface="Arial" panose="020B0604020202020204" pitchFamily="34" charset="0"/>
                <a:rtl/>
              </a:rPr>
              <a:t>هل هناك شيء تعتقد أنه يجب علينا القيام به بشكل مختلف؟ </a:t>
            </a:r>
            <a:r>
              <a:rPr lang="ar-xm" sz="2400">
                <a:cs typeface="Arial" panose="020B0604020202020204" pitchFamily="34" charset="0"/>
                <a:rtl/>
              </a:rPr>
              <a:t>التعليق هنا</a:t>
            </a:r>
            <a:r>
              <a:rPr lang="ar-SA" sz="2400">
                <a:cs typeface="Arial" panose="020B0604020202020204" pitchFamily="34" charset="0"/>
                <a:rtl/>
              </a:rPr>
              <a:t>. </a:t>
            </a:r>
            <a:endParaRPr lang="ar-SA" sz="2400" dirty="0">
              <a:cs typeface="Arial" panose="020B0604020202020204" pitchFamily="34" charset="0"/>
              <a:rtl/>
            </a:endParaRPr>
          </a:p>
          <a:p>
            <a:pPr marL="637569" lvl="3" indent="-342900" rtl="1">
              <a:buFont typeface="Arial" panose="020B0604020202020204" pitchFamily="34" charset="0"/>
              <a:buChar char="•"/>
            </a:pPr>
            <a:endParaRPr lang="en-US" sz="1800" dirty="0">
              <a:cs typeface="Arial" panose="020B0604020202020204" pitchFamily="34" charset="0"/>
            </a:endParaRPr>
          </a:p>
          <a:p>
            <a:pPr marL="637569" lvl="3" indent="-342900" rtl="1">
              <a:buFont typeface="Arial" panose="020B0604020202020204" pitchFamily="34" charset="0"/>
              <a:buChar char="•"/>
            </a:pPr>
            <a:endParaRPr lang="en-US" sz="3000" dirty="0">
              <a:cs typeface="Arial" panose="020B0604020202020204" pitchFamily="34" charset="0"/>
            </a:endParaRPr>
          </a:p>
          <a:p>
            <a:pPr marL="637569" lvl="2" indent="-342900" rtl="1">
              <a:buFont typeface="Arial" panose="020B0604020202020204" pitchFamily="34" charset="0"/>
              <a:buChar char="•"/>
            </a:pPr>
            <a:endParaRPr lang="en-US" sz="3000" dirty="0">
              <a:cs typeface="Arial" panose="020B0604020202020204" pitchFamily="34" charset="0"/>
            </a:endParaRPr>
          </a:p>
        </p:txBody>
      </p:sp>
    </p:spTree>
    <p:extLst>
      <p:ext uri="{BB962C8B-B14F-4D97-AF65-F5344CB8AC3E}">
        <p14:creationId xmlns:p14="http://schemas.microsoft.com/office/powerpoint/2010/main" val="1397312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1826" y="401703"/>
            <a:ext cx="7886700" cy="585850"/>
          </a:xfrm>
        </p:spPr>
        <p:txBody>
          <a:bodyPr rtlCol="1">
            <a:normAutofit fontScale="90000"/>
          </a:bodyPr>
          <a:lstStyle/>
          <a:p>
            <a:pPr rtl="1"/>
            <a:r>
              <a:rPr lang="ar-xm" dirty="0">
                <a:cs typeface="Arial" panose="020B0604020202020204" pitchFamily="34" charset="0"/>
                <a:rtl/>
              </a:rPr>
              <a:t>تقاسم النجاحات</a:t>
            </a:r>
          </a:p>
        </p:txBody>
      </p:sp>
      <p:sp>
        <p:nvSpPr>
          <p:cNvPr id="3" name="Content Placeholder 2"/>
          <p:cNvSpPr>
            <a:spLocks noGrp="1"/>
          </p:cNvSpPr>
          <p:nvPr>
            <p:ph idx="1"/>
          </p:nvPr>
        </p:nvSpPr>
        <p:spPr>
          <a:xfrm>
            <a:off x="710177" y="1741289"/>
            <a:ext cx="7911703" cy="2335783"/>
          </a:xfrm>
        </p:spPr>
        <p:txBody>
          <a:bodyPr rtlCol="1">
            <a:normAutofit/>
          </a:bodyPr>
          <a:lstStyle/>
          <a:p>
            <a:pPr marL="342900" indent="-342900" rtl="1">
              <a:buFont typeface="Arial" panose="020B0604020202020204" pitchFamily="34" charset="0"/>
              <a:buChar char="•"/>
            </a:pPr>
            <a:r>
              <a:rPr lang="ar-xm" dirty="0">
                <a:cs typeface="Arial" panose="020B0604020202020204" pitchFamily="34" charset="0"/>
                <a:rtl/>
              </a:rPr>
              <a:t>ما المقصود بالنجاحات؟ ستختلف النجاحات من شخص لآخر</a:t>
            </a:r>
            <a:r>
              <a:rPr lang="ar-xm">
                <a:cs typeface="Arial" panose="020B0604020202020204" pitchFamily="34" charset="0"/>
                <a:rtl/>
              </a:rPr>
              <a:t>، </a:t>
            </a:r>
            <a:br>
              <a:rPr lang="en-US">
                <a:cs typeface="Arial" panose="020B0604020202020204" pitchFamily="34" charset="0"/>
                <a:rtl/>
              </a:rPr>
            </a:br>
            <a:r>
              <a:rPr lang="ar-xm">
                <a:cs typeface="Arial" panose="020B0604020202020204" pitchFamily="34" charset="0"/>
                <a:rtl/>
              </a:rPr>
              <a:t>ولكن </a:t>
            </a:r>
            <a:r>
              <a:rPr lang="ar-xm" dirty="0">
                <a:cs typeface="Arial" panose="020B0604020202020204" pitchFamily="34" charset="0"/>
                <a:rtl/>
              </a:rPr>
              <a:t>مهما كانت كبيرة أو صغيرة، يجب الاحتفال بها جميعًا!</a:t>
            </a:r>
          </a:p>
          <a:p>
            <a:pPr marL="342900" indent="-342900" rtl="1">
              <a:buFont typeface="Arial" panose="020B0604020202020204" pitchFamily="34" charset="0"/>
              <a:buChar char="•"/>
            </a:pPr>
            <a:r>
              <a:rPr lang="ar-xm" dirty="0">
                <a:cs typeface="Arial" panose="020B0604020202020204" pitchFamily="34" charset="0"/>
                <a:rtl/>
              </a:rPr>
              <a:t>تهنئة أعضاء المجموعة الذين ينشرون نجاحهم </a:t>
            </a:r>
          </a:p>
          <a:p>
            <a:pPr marL="342900" indent="-342900" rtl="1">
              <a:buFont typeface="Arial" panose="020B0604020202020204" pitchFamily="34" charset="0"/>
              <a:buChar char="•"/>
            </a:pPr>
            <a:endParaRPr lang="en-US" dirty="0">
              <a:cs typeface="Arial" panose="020B0604020202020204" pitchFamily="34" charset="0"/>
            </a:endParaRPr>
          </a:p>
          <a:p>
            <a:pPr marL="387547" lvl="1" indent="-342900" rtl="1">
              <a:buFont typeface="Arial" panose="020B0604020202020204" pitchFamily="34" charset="0"/>
              <a:buChar char="•"/>
            </a:pPr>
            <a:endParaRPr lang="en-US" sz="2800" dirty="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944" y="4280265"/>
            <a:ext cx="2532097" cy="1688422"/>
          </a:xfrm>
          <a:prstGeom prst="rect">
            <a:avLst/>
          </a:prstGeom>
          <a:ln>
            <a:solidFill>
              <a:schemeClr val="tx2"/>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557" y="4280265"/>
            <a:ext cx="2532097" cy="1688422"/>
          </a:xfrm>
          <a:prstGeom prst="rect">
            <a:avLst/>
          </a:prstGeom>
          <a:ln>
            <a:solidFill>
              <a:schemeClr val="tx2"/>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0331" y="4280265"/>
            <a:ext cx="2532097" cy="1701253"/>
          </a:xfrm>
          <a:prstGeom prst="rect">
            <a:avLst/>
          </a:prstGeom>
          <a:ln>
            <a:solidFill>
              <a:schemeClr val="tx2"/>
            </a:solidFill>
          </a:ln>
        </p:spPr>
      </p:pic>
    </p:spTree>
    <p:extLst>
      <p:ext uri="{BB962C8B-B14F-4D97-AF65-F5344CB8AC3E}">
        <p14:creationId xmlns:p14="http://schemas.microsoft.com/office/powerpoint/2010/main" val="1834131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07044" y="48739"/>
            <a:ext cx="6475561" cy="1375172"/>
          </a:xfrm>
        </p:spPr>
        <p:txBody>
          <a:bodyPr rtlCol="1"/>
          <a:lstStyle/>
          <a:p>
            <a:pPr rtl="1"/>
            <a:r>
              <a:rPr lang="ar-xm" sz="3600" dirty="0">
                <a:cs typeface="Arial" panose="020B0604020202020204" pitchFamily="34" charset="0"/>
                <a:rtl/>
              </a:rPr>
              <a:t>إنشاء خطة تناسبك </a:t>
            </a:r>
          </a:p>
        </p:txBody>
      </p:sp>
      <p:sp>
        <p:nvSpPr>
          <p:cNvPr id="3" name="Content Placeholder 2"/>
          <p:cNvSpPr>
            <a:spLocks noGrp="1"/>
          </p:cNvSpPr>
          <p:nvPr>
            <p:ph idx="1"/>
          </p:nvPr>
        </p:nvSpPr>
        <p:spPr>
          <a:xfrm>
            <a:off x="701471" y="2479269"/>
            <a:ext cx="7911703" cy="3404764"/>
          </a:xfrm>
        </p:spPr>
        <p:txBody>
          <a:bodyPr rtlCol="1">
            <a:normAutofit/>
          </a:bodyPr>
          <a:lstStyle/>
          <a:p>
            <a:pPr marL="342900" indent="-342900" rtl="1">
              <a:buFont typeface="Arial" panose="020B0604020202020204" pitchFamily="34" charset="0"/>
              <a:buChar char="•"/>
            </a:pPr>
            <a:r>
              <a:rPr lang="ar-xm" sz="3000" dirty="0">
                <a:cs typeface="Arial" panose="020B0604020202020204" pitchFamily="34" charset="0"/>
                <a:rtl/>
              </a:rPr>
              <a:t>كم مرة في الأسبوع ستتحدث مع زملائك داخل الفريق؟</a:t>
            </a:r>
          </a:p>
          <a:p>
            <a:pPr marL="637569" lvl="2" indent="-342900" rtl="1">
              <a:buFont typeface="Arial" panose="020B0604020202020204" pitchFamily="34" charset="0"/>
              <a:buChar char="•"/>
            </a:pPr>
            <a:r>
              <a:rPr lang="ar-xm" sz="2600" dirty="0">
                <a:cs typeface="Arial" panose="020B0604020202020204" pitchFamily="34" charset="0"/>
                <a:rtl/>
              </a:rPr>
              <a:t>هل هناك أيام محددة تريد أن تختارها أيام نشر؟ بهذه الطريقة، يعرفون ما يمكن </a:t>
            </a:r>
            <a:r>
              <a:rPr lang="ar-xm" sz="2600">
                <a:cs typeface="Arial" panose="020B0604020202020204" pitchFamily="34" charset="0"/>
                <a:rtl/>
              </a:rPr>
              <a:t>توقعه!</a:t>
            </a:r>
            <a:r>
              <a:rPr lang="ar-SA" sz="2600">
                <a:cs typeface="Arial" panose="020B0604020202020204" pitchFamily="34" charset="0"/>
                <a:rtl/>
              </a:rPr>
              <a:t> </a:t>
            </a:r>
            <a:r>
              <a:rPr lang="ar-xm" sz="2600">
                <a:cs typeface="Arial" panose="020B0604020202020204" pitchFamily="34" charset="0"/>
                <a:rtl/>
              </a:rPr>
              <a:t>على </a:t>
            </a:r>
            <a:r>
              <a:rPr lang="ar-xm" sz="2600" dirty="0">
                <a:cs typeface="Arial" panose="020B0604020202020204" pitchFamily="34" charset="0"/>
                <a:rtl/>
              </a:rPr>
              <a:t>سبيل المثال، إذا كنت تلتزم بيومين في الأسبوع، فيمكنك اختيار النشر كل يوم اثنين وأربعاء</a:t>
            </a:r>
            <a:r>
              <a:rPr lang="ar-SA" sz="2600" dirty="0">
                <a:cs typeface="Arial" panose="020B0604020202020204" pitchFamily="34" charset="0"/>
                <a:rtl/>
              </a:rPr>
              <a:t>. </a:t>
            </a:r>
          </a:p>
          <a:p>
            <a:pPr marL="294669" lvl="2" indent="0" rtl="1">
              <a:buNone/>
            </a:pPr>
            <a:endParaRPr lang="en-US" sz="2800" dirty="0">
              <a:cs typeface="Arial" panose="020B0604020202020204" pitchFamily="34" charset="0"/>
            </a:endParaRPr>
          </a:p>
          <a:p>
            <a:pPr marL="294669" lvl="2" indent="0" rtl="1">
              <a:buNone/>
            </a:pPr>
            <a:r>
              <a:rPr lang="ar-xm" sz="2800">
                <a:cs typeface="Arial" panose="020B0604020202020204" pitchFamily="34" charset="0"/>
                <a:rtl/>
              </a:rPr>
              <a:t>الالتزام</a:t>
            </a:r>
            <a:r>
              <a:rPr lang="ar-SA" sz="2800">
                <a:cs typeface="Arial" panose="020B0604020202020204" pitchFamily="34" charset="0"/>
                <a:rtl/>
              </a:rPr>
              <a:t>: </a:t>
            </a:r>
            <a:r>
              <a:rPr lang="ar-xm" sz="2800">
                <a:cs typeface="Arial" panose="020B0604020202020204" pitchFamily="34" charset="0"/>
                <a:rtl/>
              </a:rPr>
              <a:t>سوف أنشر______</a:t>
            </a:r>
            <a:r>
              <a:rPr lang="en-US" sz="2800">
                <a:cs typeface="Arial" panose="020B0604020202020204" pitchFamily="34" charset="0"/>
                <a:rtl/>
              </a:rPr>
              <a:t> </a:t>
            </a:r>
            <a:r>
              <a:rPr lang="ar-SA" sz="2800">
                <a:cs typeface="Arial" panose="020B0604020202020204" pitchFamily="34" charset="0"/>
                <a:rtl/>
              </a:rPr>
              <a:t> </a:t>
            </a:r>
            <a:r>
              <a:rPr lang="ar-xm" sz="2800">
                <a:cs typeface="Arial" panose="020B0604020202020204" pitchFamily="34" charset="0"/>
                <a:rtl/>
              </a:rPr>
              <a:t>مرات </a:t>
            </a:r>
            <a:r>
              <a:rPr lang="ar-xm" sz="2800" dirty="0">
                <a:cs typeface="Arial" panose="020B0604020202020204" pitchFamily="34" charset="0"/>
                <a:rtl/>
              </a:rPr>
              <a:t>في الأسبوع</a:t>
            </a:r>
            <a:r>
              <a:rPr lang="ar-SA" sz="2800" dirty="0">
                <a:cs typeface="Arial" panose="020B0604020202020204" pitchFamily="34" charset="0"/>
                <a:rtl/>
              </a:rPr>
              <a:t>. </a:t>
            </a:r>
            <a:r>
              <a:rPr lang="ar-xm" sz="2800" dirty="0">
                <a:cs typeface="Arial" panose="020B0604020202020204" pitchFamily="34" charset="0"/>
                <a:rtl/>
              </a:rPr>
              <a:t>يمكنك </a:t>
            </a:r>
            <a:br>
              <a:rPr lang="en-US" sz="2800" dirty="0">
                <a:cs typeface="Arial" panose="020B0604020202020204" pitchFamily="34" charset="0"/>
                <a:rtl/>
              </a:rPr>
            </a:br>
            <a:r>
              <a:rPr lang="ar-xm" sz="2800" dirty="0">
                <a:cs typeface="Arial" panose="020B0604020202020204" pitchFamily="34" charset="0"/>
                <a:rtl/>
              </a:rPr>
              <a:t>دائمًا إضافة المزيد أو إزالة البعض منه</a:t>
            </a:r>
            <a:r>
              <a:rPr lang="ar-SA" sz="2800" dirty="0">
                <a:cs typeface="Arial" panose="020B0604020202020204" pitchFamily="34" charset="0"/>
                <a:rtl/>
              </a:rPr>
              <a:t>. </a:t>
            </a:r>
            <a:r>
              <a:rPr lang="ar-xm" sz="2800" dirty="0">
                <a:cs typeface="Arial" panose="020B0604020202020204" pitchFamily="34" charset="0"/>
                <a:rtl/>
              </a:rPr>
              <a:t>ابحث عن شيء </a:t>
            </a:r>
            <a:br>
              <a:rPr lang="en-US" sz="2800" dirty="0">
                <a:cs typeface="Arial" panose="020B0604020202020204" pitchFamily="34" charset="0"/>
                <a:rtl/>
              </a:rPr>
            </a:br>
            <a:r>
              <a:rPr lang="ar-xm" sz="2800" dirty="0">
                <a:cs typeface="Arial" panose="020B0604020202020204" pitchFamily="34" charset="0"/>
                <a:rtl/>
              </a:rPr>
              <a:t>يناسب جدولك الزمني!</a:t>
            </a:r>
            <a:r>
              <a:rPr lang="ar-SA" sz="2800" dirty="0">
                <a:cs typeface="Arial" panose="020B0604020202020204" pitchFamily="34" charset="0"/>
                <a:rtl/>
              </a:rPr>
              <a:t> </a:t>
            </a:r>
          </a:p>
          <a:p>
            <a:pPr marL="294669" lvl="2" indent="0" rtl="1">
              <a:buNone/>
            </a:pPr>
            <a:endParaRPr lang="en-US" sz="2800" dirty="0">
              <a:cs typeface="Arial" panose="020B0604020202020204" pitchFamily="34" charset="0"/>
            </a:endParaRPr>
          </a:p>
          <a:p>
            <a:pPr marL="294669" lvl="2" indent="0" rtl="1">
              <a:buNone/>
            </a:pPr>
            <a:endParaRPr lang="en-US" sz="3200" dirty="0">
              <a:cs typeface="Arial" panose="020B0604020202020204" pitchFamily="34" charset="0"/>
            </a:endParaRPr>
          </a:p>
          <a:p>
            <a:pPr marL="342900" indent="-342900" rtl="1">
              <a:buFont typeface="Arial" panose="020B0604020202020204" pitchFamily="34" charset="0"/>
              <a:buChar char="•"/>
            </a:pPr>
            <a:endParaRPr lang="en-US" sz="3200" dirty="0">
              <a:cs typeface="Arial" panose="020B0604020202020204" pitchFamily="34" charset="0"/>
            </a:endParaRPr>
          </a:p>
          <a:p>
            <a:pPr marL="342900" indent="-342900" rtl="1">
              <a:buFont typeface="Arial" panose="020B0604020202020204" pitchFamily="34" charset="0"/>
              <a:buChar char="•"/>
            </a:pPr>
            <a:endParaRPr lang="en-US" sz="3200" dirty="0">
              <a:cs typeface="Arial" panose="020B0604020202020204" pitchFamily="34" charset="0"/>
            </a:endParaRPr>
          </a:p>
        </p:txBody>
      </p:sp>
    </p:spTree>
    <p:extLst>
      <p:ext uri="{BB962C8B-B14F-4D97-AF65-F5344CB8AC3E}">
        <p14:creationId xmlns:p14="http://schemas.microsoft.com/office/powerpoint/2010/main" val="3298337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253" y="401703"/>
            <a:ext cx="5862139" cy="585850"/>
          </a:xfrm>
        </p:spPr>
        <p:txBody>
          <a:bodyPr rtlCol="1">
            <a:normAutofit fontScale="90000"/>
          </a:bodyPr>
          <a:lstStyle/>
          <a:p>
            <a:pPr rtl="1"/>
            <a:r>
              <a:rPr lang="ar-xm">
                <a:cs typeface="Arial" panose="020B0604020202020204" pitchFamily="34" charset="0"/>
                <a:rtl/>
              </a:rPr>
              <a:t>النشاط</a:t>
            </a:r>
            <a:r>
              <a:rPr lang="ar-SA">
                <a:cs typeface="Arial" panose="020B0604020202020204" pitchFamily="34" charset="0"/>
                <a:rtl/>
              </a:rPr>
              <a:t>:</a:t>
            </a:r>
            <a:r>
              <a:rPr lang="ar-xm">
                <a:cs typeface="Arial" panose="020B0604020202020204" pitchFamily="34" charset="0"/>
                <a:rtl/>
              </a:rPr>
              <a:t> </a:t>
            </a:r>
            <a:r>
              <a:rPr lang="ar-xm" dirty="0">
                <a:cs typeface="Arial" panose="020B0604020202020204" pitchFamily="34" charset="0"/>
                <a:rtl/>
              </a:rPr>
              <a:t>إنشاء خطة وسائل التواصل الاجتماعي الخاصة بك </a:t>
            </a:r>
          </a:p>
        </p:txBody>
      </p:sp>
      <p:sp>
        <p:nvSpPr>
          <p:cNvPr id="3" name="Content Placeholder 2"/>
          <p:cNvSpPr>
            <a:spLocks noGrp="1"/>
          </p:cNvSpPr>
          <p:nvPr>
            <p:ph idx="1"/>
          </p:nvPr>
        </p:nvSpPr>
        <p:spPr>
          <a:xfrm>
            <a:off x="595447" y="2235587"/>
            <a:ext cx="7886700" cy="4351338"/>
          </a:xfrm>
        </p:spPr>
        <p:txBody>
          <a:bodyPr rtlCol="1">
            <a:normAutofit/>
          </a:bodyPr>
          <a:lstStyle/>
          <a:p>
            <a:pPr marL="0" indent="0" rtl="1">
              <a:buNone/>
            </a:pPr>
            <a:r>
              <a:rPr lang="ar-xm">
                <a:cs typeface="Arial" panose="020B0604020202020204" pitchFamily="34" charset="0"/>
                <a:rtl/>
              </a:rPr>
              <a:t>هنا مثال</a:t>
            </a:r>
            <a:r>
              <a:rPr lang="ar-SA">
                <a:cs typeface="Arial" panose="020B0604020202020204" pitchFamily="34" charset="0"/>
                <a:rtl/>
              </a:rPr>
              <a:t>:</a:t>
            </a:r>
          </a:p>
          <a:p>
            <a:pPr marL="342900" indent="-342900" rtl="1">
              <a:buFont typeface="Arial" panose="020B0604020202020204" pitchFamily="34" charset="0"/>
              <a:buChar char="•"/>
            </a:pPr>
            <a:r>
              <a:rPr lang="ar-xm" sz="2400" dirty="0">
                <a:cs typeface="Arial" panose="020B0604020202020204" pitchFamily="34" charset="0"/>
                <a:rtl/>
              </a:rPr>
              <a:t>سوف أنشر مرة واحدة </a:t>
            </a:r>
            <a:r>
              <a:rPr lang="ar-xm" sz="2400">
                <a:cs typeface="Arial" panose="020B0604020202020204" pitchFamily="34" charset="0"/>
                <a:rtl/>
              </a:rPr>
              <a:t>في الأسبوع</a:t>
            </a:r>
            <a:r>
              <a:rPr lang="ar-SA" sz="2400">
                <a:cs typeface="Arial" panose="020B0604020202020204" pitchFamily="34" charset="0"/>
                <a:rtl/>
              </a:rPr>
              <a:t>. </a:t>
            </a:r>
            <a:endParaRPr lang="ar-SA" sz="2400" dirty="0">
              <a:cs typeface="Arial" panose="020B0604020202020204" pitchFamily="34" charset="0"/>
              <a:rtl/>
            </a:endParaRPr>
          </a:p>
          <a:p>
            <a:pPr marL="342900" indent="-342900" rtl="1">
              <a:buFont typeface="Arial" panose="020B0604020202020204" pitchFamily="34" charset="0"/>
              <a:buChar char="•"/>
            </a:pPr>
            <a:r>
              <a:rPr lang="ar-xm" sz="2400" dirty="0">
                <a:cs typeface="Arial" panose="020B0604020202020204" pitchFamily="34" charset="0"/>
                <a:rtl/>
              </a:rPr>
              <a:t>نصيحتان للياقة البدنية ونصيحتان للتغذية </a:t>
            </a:r>
            <a:r>
              <a:rPr lang="ar-xm" sz="2400" b="1" dirty="0">
                <a:cs typeface="Arial" panose="020B0604020202020204" pitchFamily="34" charset="0"/>
                <a:rtl/>
              </a:rPr>
              <a:t>شهريًا</a:t>
            </a:r>
          </a:p>
          <a:p>
            <a:pPr marL="342900" indent="-342900" rtl="1">
              <a:buFont typeface="Arial" panose="020B0604020202020204" pitchFamily="34" charset="0"/>
              <a:buChar char="•"/>
            </a:pPr>
            <a:r>
              <a:rPr lang="en-us" sz="2400">
                <a:cs typeface="Arial" panose="020B0604020202020204" pitchFamily="34" charset="0"/>
                <a:rtl val="0"/>
              </a:rPr>
              <a:t>1</a:t>
            </a:r>
            <a:r>
              <a:rPr lang="ar-SA" sz="2400">
                <a:cs typeface="Arial" panose="020B0604020202020204" pitchFamily="34" charset="0"/>
                <a:rtl/>
              </a:rPr>
              <a:t> </a:t>
            </a:r>
            <a:r>
              <a:rPr lang="ar-xm" sz="2400">
                <a:cs typeface="Arial" panose="020B0604020202020204" pitchFamily="34" charset="0"/>
                <a:rtl/>
              </a:rPr>
              <a:t>سؤال </a:t>
            </a:r>
            <a:r>
              <a:rPr lang="ar-xm" sz="2400" dirty="0">
                <a:cs typeface="Arial" panose="020B0604020202020204" pitchFamily="34" charset="0"/>
                <a:rtl/>
              </a:rPr>
              <a:t>ملاحظات في </a:t>
            </a:r>
            <a:r>
              <a:rPr lang="ar-xm" sz="2400" b="1" dirty="0">
                <a:cs typeface="Arial" panose="020B0604020202020204" pitchFamily="34" charset="0"/>
                <a:rtl/>
              </a:rPr>
              <a:t>الشهر </a:t>
            </a:r>
          </a:p>
          <a:p>
            <a:pPr marL="342900" indent="-342900" rtl="1"/>
            <a:r>
              <a:rPr lang="ar-xm" sz="2400" dirty="0">
                <a:cs typeface="Arial" panose="020B0604020202020204" pitchFamily="34" charset="0"/>
                <a:rtl/>
              </a:rPr>
              <a:t>شارك النجاحات من أعضاء المجموعة شهريًا بدءًا من </a:t>
            </a:r>
            <a:r>
              <a:rPr lang="ar-xm" sz="2400" b="1" dirty="0">
                <a:cs typeface="Arial" panose="020B0604020202020204" pitchFamily="34" charset="0"/>
                <a:rtl/>
              </a:rPr>
              <a:t>الشهر </a:t>
            </a:r>
            <a:r>
              <a:rPr lang="en-us" sz="2400" b="1" dirty="0">
                <a:cs typeface="Arial" panose="020B0604020202020204" pitchFamily="34" charset="0"/>
                <a:rtl val="0"/>
              </a:rPr>
              <a:t>3</a:t>
            </a:r>
          </a:p>
          <a:p>
            <a:pPr marL="342900" indent="-342900" rtl="1">
              <a:buFont typeface="Arial" panose="020B0604020202020204" pitchFamily="34" charset="0"/>
              <a:buChar char="•"/>
            </a:pPr>
            <a:r>
              <a:rPr lang="ar-xm" sz="2400" dirty="0">
                <a:cs typeface="Arial" panose="020B0604020202020204" pitchFamily="34" charset="0"/>
                <a:rtl/>
              </a:rPr>
              <a:t>تحديات لمدة أسبوع في </a:t>
            </a:r>
            <a:r>
              <a:rPr lang="ar-xm" sz="2400" b="1" dirty="0">
                <a:cs typeface="Arial" panose="020B0604020202020204" pitchFamily="34" charset="0"/>
                <a:rtl/>
              </a:rPr>
              <a:t>الشهر الخامس </a:t>
            </a:r>
            <a:r>
              <a:rPr lang="ar-xm" sz="2400" dirty="0">
                <a:cs typeface="Arial" panose="020B0604020202020204" pitchFamily="34" charset="0"/>
                <a:rtl/>
              </a:rPr>
              <a:t>و</a:t>
            </a:r>
            <a:r>
              <a:rPr lang="ar-xm" sz="2400" b="1" dirty="0">
                <a:cs typeface="Arial" panose="020B0604020202020204" pitchFamily="34" charset="0"/>
                <a:rtl/>
              </a:rPr>
              <a:t>الشهر السابع</a:t>
            </a:r>
          </a:p>
          <a:p>
            <a:pPr rtl="1"/>
            <a:endParaRPr lang="en-US" sz="3200" dirty="0">
              <a:cs typeface="Arial" panose="020B0604020202020204" pitchFamily="34" charset="0"/>
            </a:endParaRPr>
          </a:p>
        </p:txBody>
      </p:sp>
    </p:spTree>
    <p:extLst>
      <p:ext uri="{BB962C8B-B14F-4D97-AF65-F5344CB8AC3E}">
        <p14:creationId xmlns:p14="http://schemas.microsoft.com/office/powerpoint/2010/main" val="34286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0212" y="401703"/>
            <a:ext cx="7886700" cy="585850"/>
          </a:xfrm>
        </p:spPr>
        <p:txBody>
          <a:bodyPr rtlCol="1"/>
          <a:lstStyle/>
          <a:p>
            <a:pPr rtl="1"/>
            <a:r>
              <a:rPr lang="ar-xm" sz="3600" dirty="0">
                <a:cs typeface="Arial" panose="020B0604020202020204" pitchFamily="34" charset="0"/>
                <a:rtl/>
              </a:rPr>
              <a:t>هدف جلسة وسائل التواصل الاجتماعي</a:t>
            </a:r>
          </a:p>
        </p:txBody>
      </p:sp>
      <p:sp>
        <p:nvSpPr>
          <p:cNvPr id="3" name="Content Placeholder 2"/>
          <p:cNvSpPr>
            <a:spLocks noGrp="1"/>
          </p:cNvSpPr>
          <p:nvPr>
            <p:ph idx="1"/>
          </p:nvPr>
        </p:nvSpPr>
        <p:spPr>
          <a:xfrm>
            <a:off x="531223" y="1929096"/>
            <a:ext cx="8039900" cy="2794454"/>
          </a:xfrm>
        </p:spPr>
        <p:txBody>
          <a:bodyPr vert="horz" lIns="91440" tIns="45720" rIns="91440" bIns="45720" rtlCol="1" anchor="t">
            <a:normAutofit/>
          </a:bodyPr>
          <a:lstStyle/>
          <a:p>
            <a:pPr rtl="1">
              <a:spcAft>
                <a:spcPts val="600"/>
              </a:spcAft>
            </a:pPr>
            <a:r>
              <a:rPr lang="ar-xm" dirty="0">
                <a:cs typeface="Arial" panose="020B0604020202020204" pitchFamily="34" charset="0"/>
                <a:rtl/>
              </a:rPr>
              <a:t>التعرف على كيفية إنشاء مجتمع باستخدام وسائل التواصل الاجتماعي لمساعدة اللاعبين الآخرين على تحسين الصحة واللياقة البدنية </a:t>
            </a:r>
          </a:p>
          <a:p>
            <a:pPr rtl="1"/>
            <a:r>
              <a:rPr lang="ar-xm" dirty="0">
                <a:cs typeface="Arial" panose="020B0604020202020204" pitchFamily="34" charset="0"/>
                <a:rtl/>
              </a:rPr>
              <a:t>إنشاء خطة لإرشادك لاستخدام وسائل التواصل الاجتماعي كممثل للصحة </a:t>
            </a:r>
            <a:endParaRPr lang="en-US" dirty="0">
              <a:ea typeface="Calibri"/>
              <a:cs typeface="Arial" panose="020B0604020202020204" pitchFamily="34" charset="0"/>
            </a:endParaRPr>
          </a:p>
        </p:txBody>
      </p:sp>
      <p:sp>
        <p:nvSpPr>
          <p:cNvPr id="7" name="AutoShape 6" descr="Image result for strong arm emoji"/>
          <p:cNvSpPr>
            <a:spLocks noChangeAspect="1" noChangeArrowheads="1"/>
          </p:cNvSpPr>
          <p:nvPr/>
        </p:nvSpPr>
        <p:spPr bwMode="auto">
          <a:xfrm>
            <a:off x="155575" y="-2185988"/>
            <a:ext cx="4562475" cy="4562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1" anchor="t" anchorCtr="0" compatLnSpc="1">
            <a:prstTxWarp prst="textNoShape">
              <a:avLst/>
            </a:prstTxWarp>
          </a:bodyPr>
          <a:lstStyle/>
          <a:p>
            <a:pPr algn="r" rtl="1"/>
            <a:endParaRPr lang="en-US">
              <a:cs typeface="Arial" panose="020B0604020202020204" pitchFamily="34" charset="0"/>
            </a:endParaRPr>
          </a:p>
        </p:txBody>
      </p:sp>
      <p:pic>
        <p:nvPicPr>
          <p:cNvPr id="2052" name="Picture 4" descr="نتيجة الصورة للرموز التعبيرية للمفكر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463" y="4567441"/>
            <a:ext cx="1619195" cy="16191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نتيجة الصورة للحصول على رمز تعبيري قوي للذراع"/>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0028" y="4567440"/>
            <a:ext cx="1588397" cy="15883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الصورة ذات الصل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29" y="4581128"/>
            <a:ext cx="1544035" cy="161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6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34778249-4DB4-868F-1711-B95E9E919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97ABEB-EBF7-5107-7EF9-915507B24647}"/>
              </a:ext>
            </a:extLst>
          </p:cNvPr>
          <p:cNvSpPr>
            <a:spLocks noGrp="1"/>
          </p:cNvSpPr>
          <p:nvPr>
            <p:ph type="title"/>
          </p:nvPr>
        </p:nvSpPr>
        <p:spPr>
          <a:xfrm>
            <a:off x="2507044" y="48739"/>
            <a:ext cx="6475561" cy="1375172"/>
          </a:xfrm>
        </p:spPr>
        <p:txBody>
          <a:bodyPr rtlCol="1"/>
          <a:lstStyle/>
          <a:p>
            <a:pPr rtl="1"/>
            <a:r>
              <a:rPr lang="ar-xm" sz="3600" dirty="0">
                <a:cs typeface="Arial" panose="020B0604020202020204" pitchFamily="34" charset="0"/>
                <a:rtl/>
              </a:rPr>
              <a:t>الاعتراف</a:t>
            </a:r>
          </a:p>
        </p:txBody>
      </p:sp>
      <p:sp>
        <p:nvSpPr>
          <p:cNvPr id="3" name="Content Placeholder 2">
            <a:extLst>
              <a:ext uri="{FF2B5EF4-FFF2-40B4-BE49-F238E27FC236}">
                <a16:creationId xmlns:a16="http://schemas.microsoft.com/office/drawing/2014/main" id="{679E34D0-3277-714D-AC20-91BACF0025CE}"/>
              </a:ext>
            </a:extLst>
          </p:cNvPr>
          <p:cNvSpPr>
            <a:spLocks noGrp="1"/>
          </p:cNvSpPr>
          <p:nvPr>
            <p:ph idx="1"/>
          </p:nvPr>
        </p:nvSpPr>
        <p:spPr>
          <a:xfrm>
            <a:off x="701471" y="2479269"/>
            <a:ext cx="7911703" cy="3404764"/>
          </a:xfrm>
        </p:spPr>
        <p:txBody>
          <a:bodyPr rtlCol="1">
            <a:normAutofit/>
          </a:bodyPr>
          <a:lstStyle/>
          <a:p>
            <a:pPr marL="0" marR="0" algn="r" rtl="1">
              <a:spcBef>
                <a:spcPts val="0"/>
              </a:spcBef>
              <a:spcAft>
                <a:spcPts val="0"/>
              </a:spcAft>
              <a:tabLst>
                <a:tab pos="2971800" algn="ctr"/>
                <a:tab pos="5943600" algn="r"/>
              </a:tabLst>
            </a:pPr>
            <a:r>
              <a:rPr lang="ar-SA" sz="1800" dirty="0">
                <a:effectLst/>
                <a:latin typeface="Calibri" panose="020F0502020204030204" pitchFamily="34" charset="0"/>
                <a:ea typeface="Calibri" panose="020F0502020204030204" pitchFamily="34" charset="0"/>
                <a:cs typeface="Arial" panose="020B0604020202020204" pitchFamily="34" charset="0"/>
              </a:rPr>
              <a:t>تم تطوير النسخة الأصلية من هذه الوثيقة بتمويل من عدة مصادر ، بما في ذلك في الولايات المتحدة من خلال المنحة رقم NU27DD000021 لمراكز السيطرة على الأمراض والوقاية منها (CDC) التابعة لوزارة الصحة والخدمات الإنسانية الأمريكية (HHS) ، بما في ذلك 18.1 مليون دولار (64٪) من التمويل الفيدرالي الأمريكي.  10.2 مليون دولار (36٪) مدعومة من مصادر غير فيدرالية.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spcBef>
                <a:spcPts val="0"/>
              </a:spcBef>
              <a:spcAft>
                <a:spcPts val="0"/>
              </a:spcAft>
              <a:tabLst>
                <a:tab pos="2971800" algn="ctr"/>
                <a:tab pos="5943600" algn="r"/>
              </a:tabLst>
            </a:pPr>
            <a:r>
              <a:rPr lang="ar-SA" sz="1800" dirty="0">
                <a:effectLst/>
                <a:latin typeface="Calibri" panose="020F0502020204030204" pitchFamily="34" charset="0"/>
                <a:ea typeface="Calibri" panose="020F0502020204030204" pitchFamily="34" charset="0"/>
                <a:cs typeface="Arial" panose="020B0604020202020204" pitchFamily="34" charset="0"/>
              </a:rPr>
              <a:t> محتويات هذه الوثيقة هي مسؤولية المؤلفين وحدهم ولا تمثل بالضرورة وجهات النظر الرسمية للمراكز الأمريكية لمكافحة الأمراض والوقاية منها أو وزارة الصحة والخدمات الإنسانية الأمريكية.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indent="0" rtl="1">
              <a:buNone/>
            </a:pPr>
            <a:r>
              <a:rPr lang="ar-SA" sz="2800" dirty="0">
                <a:cs typeface="Arial" panose="020B0604020202020204" pitchFamily="34" charset="0"/>
                <a:rtl/>
              </a:rPr>
              <a:t> </a:t>
            </a:r>
          </a:p>
          <a:p>
            <a:pPr marL="294669" lvl="2" indent="0" rtl="1">
              <a:buNone/>
            </a:pPr>
            <a:endParaRPr lang="en-US" sz="2800" dirty="0">
              <a:cs typeface="Arial" panose="020B0604020202020204" pitchFamily="34" charset="0"/>
            </a:endParaRPr>
          </a:p>
          <a:p>
            <a:pPr marL="294669" lvl="2" indent="0" rtl="1">
              <a:buNone/>
            </a:pPr>
            <a:endParaRPr lang="en-US" sz="3200" dirty="0">
              <a:cs typeface="Arial" panose="020B0604020202020204" pitchFamily="34" charset="0"/>
            </a:endParaRPr>
          </a:p>
          <a:p>
            <a:pPr marL="342900" indent="-342900" rtl="1">
              <a:buFont typeface="Arial" panose="020B0604020202020204" pitchFamily="34" charset="0"/>
              <a:buChar char="•"/>
            </a:pPr>
            <a:endParaRPr lang="en-US" sz="3200" dirty="0">
              <a:cs typeface="Arial" panose="020B0604020202020204" pitchFamily="34" charset="0"/>
            </a:endParaRPr>
          </a:p>
          <a:p>
            <a:pPr marL="342900" indent="-342900" rtl="1">
              <a:buFont typeface="Arial" panose="020B0604020202020204" pitchFamily="34" charset="0"/>
              <a:buChar char="•"/>
            </a:pPr>
            <a:endParaRPr lang="en-US" sz="3200" dirty="0">
              <a:cs typeface="Arial" panose="020B0604020202020204" pitchFamily="34" charset="0"/>
            </a:endParaRPr>
          </a:p>
        </p:txBody>
      </p:sp>
    </p:spTree>
    <p:extLst>
      <p:ext uri="{BB962C8B-B14F-4D97-AF65-F5344CB8AC3E}">
        <p14:creationId xmlns:p14="http://schemas.microsoft.com/office/powerpoint/2010/main" val="711202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1640" y="-4939"/>
            <a:ext cx="5831305" cy="1550715"/>
          </a:xfrm>
        </p:spPr>
        <p:txBody>
          <a:bodyPr rtlCol="1"/>
          <a:lstStyle/>
          <a:p>
            <a:pPr rtl="1"/>
            <a:r>
              <a:rPr lang="ar-xm" sz="3600" dirty="0">
                <a:cs typeface="Arial" panose="020B0604020202020204" pitchFamily="34" charset="0"/>
                <a:rtl/>
              </a:rPr>
              <a:t>لماذا تختار وسائل التواصل الاجتماعي لتوصيل رسالتك؟</a:t>
            </a:r>
          </a:p>
        </p:txBody>
      </p:sp>
      <p:sp>
        <p:nvSpPr>
          <p:cNvPr id="3" name="TextBox 2"/>
          <p:cNvSpPr txBox="1"/>
          <p:nvPr/>
        </p:nvSpPr>
        <p:spPr>
          <a:xfrm>
            <a:off x="995047" y="2672404"/>
            <a:ext cx="7906791" cy="2985433"/>
          </a:xfrm>
          <a:prstGeom prst="rect">
            <a:avLst/>
          </a:prstGeom>
          <a:noFill/>
        </p:spPr>
        <p:txBody>
          <a:bodyPr wrap="square" rtlCol="1">
            <a:spAutoFit/>
          </a:bodyPr>
          <a:lstStyle/>
          <a:p>
            <a:pPr marL="457200" indent="-457200" algn="r" rtl="1">
              <a:buFont typeface="Arial" panose="020B0604020202020204" pitchFamily="34" charset="0"/>
              <a:buChar char="•"/>
            </a:pPr>
            <a:r>
              <a:rPr lang="ar-xm" sz="2800" dirty="0">
                <a:cs typeface="Arial" panose="020B0604020202020204" pitchFamily="34" charset="0"/>
                <a:rtl/>
              </a:rPr>
              <a:t>طريقة سهلة للوصول إلى مجموعة من الأشخاص</a:t>
            </a:r>
          </a:p>
          <a:p>
            <a:pPr marL="457200" indent="-457200" algn="r" rtl="1">
              <a:buFont typeface="Arial" panose="020B0604020202020204" pitchFamily="34" charset="0"/>
              <a:buChar char="•"/>
            </a:pPr>
            <a:endParaRPr lang="en-US" sz="2800" dirty="0">
              <a:cs typeface="Arial" panose="020B0604020202020204" pitchFamily="34" charset="0"/>
            </a:endParaRPr>
          </a:p>
          <a:p>
            <a:pPr marL="457200" indent="-457200" algn="r" rtl="1">
              <a:buFont typeface="Arial" panose="020B0604020202020204" pitchFamily="34" charset="0"/>
              <a:buChar char="•"/>
            </a:pPr>
            <a:r>
              <a:rPr lang="ar-xm" sz="2800" dirty="0">
                <a:cs typeface="Arial" panose="020B0604020202020204" pitchFamily="34" charset="0"/>
                <a:rtl/>
              </a:rPr>
              <a:t>القدرة على إجراء محادثة ثنائية الاتجاه</a:t>
            </a:r>
          </a:p>
          <a:p>
            <a:pPr marL="457200" indent="-457200" algn="r" rtl="1">
              <a:buFont typeface="Arial" panose="020B0604020202020204" pitchFamily="34" charset="0"/>
              <a:buChar char="•"/>
            </a:pPr>
            <a:endParaRPr lang="en-US" sz="2800" dirty="0">
              <a:cs typeface="Arial" panose="020B0604020202020204" pitchFamily="34" charset="0"/>
            </a:endParaRPr>
          </a:p>
          <a:p>
            <a:pPr marL="457200" indent="-457200" algn="r" rtl="1">
              <a:buFont typeface="Arial" panose="020B0604020202020204" pitchFamily="34" charset="0"/>
              <a:buChar char="•"/>
            </a:pPr>
            <a:r>
              <a:rPr lang="ar-xm" sz="2800">
                <a:cs typeface="Arial" panose="020B0604020202020204" pitchFamily="34" charset="0"/>
                <a:rtl/>
              </a:rPr>
              <a:t>مكان يوجد </a:t>
            </a:r>
            <a:r>
              <a:rPr lang="ar-xm" sz="2800" dirty="0">
                <a:cs typeface="Arial" panose="020B0604020202020204" pitchFamily="34" charset="0"/>
                <a:rtl/>
              </a:rPr>
              <a:t>فيه الأشخاص بالفعل</a:t>
            </a:r>
          </a:p>
          <a:p>
            <a:pPr marL="457200" indent="-457200" algn="r" rtl="1">
              <a:buFont typeface="Arial" panose="020B0604020202020204" pitchFamily="34" charset="0"/>
              <a:buChar char="•"/>
            </a:pPr>
            <a:endParaRPr lang="en-US" sz="2800" dirty="0">
              <a:cs typeface="Arial" panose="020B0604020202020204" pitchFamily="34" charset="0"/>
            </a:endParaRPr>
          </a:p>
          <a:p>
            <a:pPr marL="457200" indent="-457200" algn="r" rtl="1">
              <a:buFont typeface="Arial" panose="020B0604020202020204" pitchFamily="34" charset="0"/>
              <a:buChar char="•"/>
            </a:pPr>
            <a:endParaRPr lang="en-US" sz="2000" dirty="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661" y="2697192"/>
            <a:ext cx="2448272" cy="2260545"/>
          </a:xfrm>
          <a:prstGeom prst="rect">
            <a:avLst/>
          </a:prstGeom>
        </p:spPr>
      </p:pic>
      <p:sp>
        <p:nvSpPr>
          <p:cNvPr id="6" name="Title 1">
            <a:extLst>
              <a:ext uri="{FF2B5EF4-FFF2-40B4-BE49-F238E27FC236}">
                <a16:creationId xmlns:a16="http://schemas.microsoft.com/office/drawing/2014/main" id="{19FC6CB5-E54D-4F4E-8B22-13A4A1A91A3C}"/>
              </a:ext>
            </a:extLst>
          </p:cNvPr>
          <p:cNvSpPr txBox="1">
            <a:spLocks/>
          </p:cNvSpPr>
          <p:nvPr/>
        </p:nvSpPr>
        <p:spPr>
          <a:xfrm>
            <a:off x="962418" y="4543687"/>
            <a:ext cx="911696" cy="142614"/>
          </a:xfrm>
          <a:prstGeom prst="rect">
            <a:avLst/>
          </a:prstGeom>
          <a:solidFill>
            <a:srgbClr val="BFBE05"/>
          </a:solidFill>
        </p:spPr>
        <p:txBody>
          <a:bodyPr vert="horz" lIns="0" tIns="0" rIns="0" bIns="0" rtlCol="1" anchor="ctr">
            <a:normAutofit fontScale="77500" lnSpcReduction="20000"/>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pPr algn="ctr" rtl="1"/>
            <a:r>
              <a:rPr lang="ar-xm" sz="1000" b="0" dirty="0">
                <a:latin typeface="+mn-lt"/>
                <a:ea typeface="+mn-ea"/>
                <a:cs typeface="Arial" panose="020B0604020202020204" pitchFamily="34" charset="0"/>
                <a:rtl/>
              </a:rPr>
              <a:t>وسائل التواصل الاجتماعي</a:t>
            </a:r>
          </a:p>
        </p:txBody>
      </p:sp>
    </p:spTree>
    <p:extLst>
      <p:ext uri="{BB962C8B-B14F-4D97-AF65-F5344CB8AC3E}">
        <p14:creationId xmlns:p14="http://schemas.microsoft.com/office/powerpoint/2010/main" val="1330778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3703" y="397350"/>
            <a:ext cx="5961616" cy="585850"/>
          </a:xfrm>
        </p:spPr>
        <p:txBody>
          <a:bodyPr rtlCol="1">
            <a:noAutofit/>
          </a:bodyPr>
          <a:lstStyle/>
          <a:p>
            <a:pPr rtl="1"/>
            <a:r>
              <a:rPr lang="ar-xm" sz="3600" dirty="0">
                <a:cs typeface="Arial" panose="020B0604020202020204" pitchFamily="34" charset="0"/>
                <a:rtl/>
              </a:rPr>
              <a:t>هدفك كممثل للصحة </a:t>
            </a:r>
          </a:p>
        </p:txBody>
      </p:sp>
      <p:sp>
        <p:nvSpPr>
          <p:cNvPr id="6" name="Rectangle 5"/>
          <p:cNvSpPr/>
          <p:nvPr/>
        </p:nvSpPr>
        <p:spPr>
          <a:xfrm>
            <a:off x="470920" y="1606296"/>
            <a:ext cx="6981400" cy="41269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1" anchor="t"/>
          <a:lstStyle/>
          <a:p>
            <a:pPr marL="285750" indent="-285750" algn="r" rtl="1">
              <a:spcAft>
                <a:spcPts val="422"/>
              </a:spcAft>
              <a:buSzPct val="50000"/>
              <a:buFont typeface="Arial" panose="020B0604020202020204" pitchFamily="34" charset="0"/>
              <a:buChar char="•"/>
              <a:defRPr/>
            </a:pPr>
            <a:endParaRPr lang="en-US" sz="1700">
              <a:solidFill>
                <a:prstClr val="black"/>
              </a:solidFill>
              <a:cs typeface="Arial" panose="020B0604020202020204" pitchFamily="34" charset="0"/>
            </a:endParaRPr>
          </a:p>
        </p:txBody>
      </p:sp>
      <p:sp>
        <p:nvSpPr>
          <p:cNvPr id="3" name="TextBox 2"/>
          <p:cNvSpPr txBox="1"/>
          <p:nvPr/>
        </p:nvSpPr>
        <p:spPr>
          <a:xfrm>
            <a:off x="500582" y="2039717"/>
            <a:ext cx="8280920" cy="4401205"/>
          </a:xfrm>
          <a:prstGeom prst="rect">
            <a:avLst/>
          </a:prstGeom>
          <a:noFill/>
        </p:spPr>
        <p:txBody>
          <a:bodyPr wrap="square" lIns="91440" tIns="45720" rIns="91440" bIns="45720" rtlCol="1" anchor="t">
            <a:spAutoFit/>
          </a:bodyPr>
          <a:lstStyle/>
          <a:p>
            <a:pPr marL="457200" indent="-457200" algn="r" rtl="1">
              <a:buFont typeface="Arial" panose="020B0604020202020204" pitchFamily="34" charset="0"/>
              <a:buChar char="•"/>
            </a:pPr>
            <a:r>
              <a:rPr lang="ar-xm" sz="2800" dirty="0">
                <a:cs typeface="Arial" panose="020B0604020202020204" pitchFamily="34" charset="0"/>
                <a:rtl/>
              </a:rPr>
              <a:t>تقدم وسائل التواصل الاجتماعي منصة أخرى لك بصفتك ممثلًا للصحة لتتولى دورًا قياديًا </a:t>
            </a:r>
            <a:r>
              <a:rPr lang="ar-xm" sz="2800">
                <a:cs typeface="Arial" panose="020B0604020202020204" pitchFamily="34" charset="0"/>
                <a:rtl/>
              </a:rPr>
              <a:t>وتساعدك على</a:t>
            </a:r>
            <a:r>
              <a:rPr lang="ar-SA" sz="2800">
                <a:cs typeface="Arial" panose="020B0604020202020204" pitchFamily="34" charset="0"/>
                <a:rtl/>
              </a:rPr>
              <a:t>: </a:t>
            </a:r>
            <a:endParaRPr lang="ar-SA" sz="2800" dirty="0">
              <a:cs typeface="Arial" panose="020B0604020202020204" pitchFamily="34" charset="0"/>
              <a:rtl/>
            </a:endParaRPr>
          </a:p>
          <a:p>
            <a:pPr marL="778510" lvl="1" indent="-457200" algn="r" rtl="1">
              <a:buFont typeface="Arial" panose="020B0604020202020204" pitchFamily="34" charset="0"/>
              <a:buChar char="•"/>
            </a:pPr>
            <a:r>
              <a:rPr lang="ar-xm" sz="2400" b="1" dirty="0">
                <a:cs typeface="Arial" panose="020B0604020202020204" pitchFamily="34" charset="0"/>
                <a:rtl/>
              </a:rPr>
              <a:t>بناء</a:t>
            </a:r>
            <a:r>
              <a:rPr lang="ar-xm" sz="2400" dirty="0">
                <a:cs typeface="Arial" panose="020B0604020202020204" pitchFamily="34" charset="0"/>
                <a:rtl/>
              </a:rPr>
              <a:t> مجتمع مخصص للوصول إلى نفس الهدف</a:t>
            </a:r>
            <a:endParaRPr lang="en-US" sz="2400" dirty="0">
              <a:ea typeface="Calibri" panose="020F0502020204030204"/>
              <a:cs typeface="Arial" panose="020B0604020202020204" pitchFamily="34" charset="0"/>
            </a:endParaRPr>
          </a:p>
          <a:p>
            <a:pPr marL="778510" lvl="1" indent="-457200" algn="r" rtl="1">
              <a:buFont typeface="Arial" panose="020B0604020202020204" pitchFamily="34" charset="0"/>
              <a:buChar char="•"/>
            </a:pPr>
            <a:r>
              <a:rPr lang="ar-xm" sz="2400" b="1" dirty="0">
                <a:cs typeface="Arial" panose="020B0604020202020204" pitchFamily="34" charset="0"/>
                <a:rtl/>
              </a:rPr>
              <a:t>إلهام</a:t>
            </a:r>
            <a:r>
              <a:rPr lang="ar-xm" sz="2400" dirty="0">
                <a:cs typeface="Arial" panose="020B0604020202020204" pitchFamily="34" charset="0"/>
                <a:rtl/>
              </a:rPr>
              <a:t> اللاعبين الآخرين للعمل </a:t>
            </a:r>
            <a:endParaRPr lang="en-US" sz="2400" dirty="0">
              <a:ea typeface="Calibri"/>
              <a:cs typeface="Arial" panose="020B0604020202020204" pitchFamily="34" charset="0"/>
            </a:endParaRPr>
          </a:p>
          <a:p>
            <a:pPr marL="778510" lvl="1" indent="-457200" algn="r" rtl="1">
              <a:buFont typeface="Arial" panose="020B0604020202020204" pitchFamily="34" charset="0"/>
              <a:buChar char="•"/>
            </a:pPr>
            <a:r>
              <a:rPr lang="ar-xm" sz="2400" b="1">
                <a:cs typeface="Arial" panose="020B0604020202020204" pitchFamily="34" charset="0"/>
                <a:rtl/>
              </a:rPr>
              <a:t>العمل </a:t>
            </a:r>
            <a:r>
              <a:rPr lang="ar-xm" sz="2400">
                <a:cs typeface="Arial" panose="020B0604020202020204" pitchFamily="34" charset="0"/>
                <a:rtl/>
              </a:rPr>
              <a:t>على مساعدة اللاعبين الآخرين على أن يكونوا في أفضل حالاتهم </a:t>
            </a:r>
            <a:br>
              <a:rPr lang="en-US" sz="2400">
                <a:cs typeface="Arial" panose="020B0604020202020204" pitchFamily="34" charset="0"/>
                <a:rtl/>
              </a:rPr>
            </a:br>
            <a:r>
              <a:rPr lang="ar-xm" sz="2400">
                <a:cs typeface="Arial" panose="020B0604020202020204" pitchFamily="34" charset="0"/>
                <a:rtl/>
              </a:rPr>
              <a:t>بأفضل ما لديك من إمكانيات </a:t>
            </a:r>
            <a:endParaRPr lang="en-US" sz="2400">
              <a:ea typeface="Calibri" panose="020F0502020204030204"/>
              <a:cs typeface="Arial" panose="020B0604020202020204" pitchFamily="34" charset="0"/>
            </a:endParaRPr>
          </a:p>
          <a:p>
            <a:pPr marL="778510" lvl="1" indent="-457200" algn="r" rtl="1">
              <a:buFont typeface="Arial" panose="020B0604020202020204" pitchFamily="34" charset="0"/>
              <a:buChar char="•"/>
            </a:pPr>
            <a:r>
              <a:rPr lang="ar-xm" sz="2400" b="1">
                <a:cs typeface="Arial" panose="020B0604020202020204" pitchFamily="34" charset="0"/>
                <a:rtl/>
              </a:rPr>
              <a:t>تمكين</a:t>
            </a:r>
            <a:r>
              <a:rPr lang="ar-xm" sz="2400">
                <a:cs typeface="Arial" panose="020B0604020202020204" pitchFamily="34" charset="0"/>
                <a:rtl/>
              </a:rPr>
              <a:t> الأعضاء اللاعبين ليكونوا بصحة جيدة</a:t>
            </a:r>
            <a:endParaRPr lang="en-US" sz="2400">
              <a:ea typeface="Calibri"/>
              <a:cs typeface="Arial" panose="020B0604020202020204" pitchFamily="34" charset="0"/>
            </a:endParaRPr>
          </a:p>
          <a:p>
            <a:pPr lvl="1" algn="r" rtl="1"/>
            <a:endParaRPr lang="en-US" sz="2800" dirty="0">
              <a:cs typeface="Arial" panose="020B0604020202020204" pitchFamily="34" charset="0"/>
            </a:endParaRPr>
          </a:p>
          <a:p>
            <a:pPr lvl="1" algn="r" rtl="1"/>
            <a:r>
              <a:rPr lang="ar-xm" sz="2800" i="1" dirty="0">
                <a:cs typeface="Arial" panose="020B0604020202020204" pitchFamily="34" charset="0"/>
                <a:rtl/>
              </a:rPr>
              <a:t>هل لديك أي شيء آخر تريد تحقيقه؟</a:t>
            </a:r>
          </a:p>
          <a:p>
            <a:pPr marL="778510" lvl="1" indent="-457200" algn="r" rtl="1">
              <a:buFont typeface="Arial" panose="020B0604020202020204" pitchFamily="34" charset="0"/>
              <a:buChar char="•"/>
            </a:pPr>
            <a:endParaRPr lang="en-US" sz="2800" dirty="0">
              <a:ea typeface="Calibri" panose="020F0502020204030204"/>
              <a:cs typeface="Arial" panose="020B0604020202020204" pitchFamily="34" charset="0"/>
            </a:endParaRPr>
          </a:p>
          <a:p>
            <a:pPr marL="457200" indent="-457200" algn="r" rtl="1">
              <a:buFont typeface="Arial" panose="020B0604020202020204" pitchFamily="34" charset="0"/>
              <a:buChar char="•"/>
            </a:pPr>
            <a:endParaRPr lang="en-US" sz="2000" dirty="0">
              <a:cs typeface="Arial" panose="020B0604020202020204" pitchFamily="34" charset="0"/>
            </a:endParaRPr>
          </a:p>
        </p:txBody>
      </p:sp>
    </p:spTree>
    <p:extLst>
      <p:ext uri="{BB962C8B-B14F-4D97-AF65-F5344CB8AC3E}">
        <p14:creationId xmlns:p14="http://schemas.microsoft.com/office/powerpoint/2010/main" val="300040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7627" y="401703"/>
            <a:ext cx="7886700" cy="585850"/>
          </a:xfrm>
        </p:spPr>
        <p:txBody>
          <a:bodyPr rtlCol="1">
            <a:normAutofit fontScale="90000"/>
          </a:bodyPr>
          <a:lstStyle/>
          <a:p>
            <a:pPr rtl="1"/>
            <a:r>
              <a:rPr lang="ar-xm" dirty="0">
                <a:latin typeface="Ubuntu"/>
                <a:cs typeface="Arial" panose="020B0604020202020204" pitchFamily="34" charset="0"/>
                <a:rtl/>
              </a:rPr>
              <a:t>عصف ذهني </a:t>
            </a:r>
            <a:r>
              <a:rPr lang="ar-xm">
                <a:latin typeface="Ubuntu"/>
                <a:cs typeface="Arial" panose="020B0604020202020204" pitchFamily="34" charset="0"/>
                <a:rtl/>
              </a:rPr>
              <a:t>لمدة </a:t>
            </a:r>
            <a:r>
              <a:rPr lang="en-us">
                <a:latin typeface="Ubuntu"/>
                <a:cs typeface="Arial" panose="020B0604020202020204" pitchFamily="34" charset="0"/>
                <a:rtl val="0"/>
              </a:rPr>
              <a:t>5</a:t>
            </a:r>
            <a:r>
              <a:rPr lang="ar-SA">
                <a:latin typeface="Ubuntu"/>
                <a:cs typeface="Arial" panose="020B0604020202020204" pitchFamily="34" charset="0"/>
                <a:rtl/>
              </a:rPr>
              <a:t> </a:t>
            </a:r>
            <a:r>
              <a:rPr lang="ar-xm">
                <a:latin typeface="Ubuntu"/>
                <a:cs typeface="Arial" panose="020B0604020202020204" pitchFamily="34" charset="0"/>
                <a:rtl/>
              </a:rPr>
              <a:t>دقائق </a:t>
            </a:r>
            <a:endParaRPr lang="en-US" dirty="0">
              <a:cs typeface="Arial" panose="020B0604020202020204" pitchFamily="34" charset="0"/>
            </a:endParaRPr>
          </a:p>
        </p:txBody>
      </p:sp>
      <p:sp>
        <p:nvSpPr>
          <p:cNvPr id="3" name="Content Placeholder 2"/>
          <p:cNvSpPr>
            <a:spLocks noGrp="1"/>
          </p:cNvSpPr>
          <p:nvPr>
            <p:ph idx="1"/>
          </p:nvPr>
        </p:nvSpPr>
        <p:spPr>
          <a:xfrm>
            <a:off x="836024" y="2561157"/>
            <a:ext cx="7895573" cy="3089195"/>
          </a:xfrm>
        </p:spPr>
        <p:txBody>
          <a:bodyPr rtlCol="1"/>
          <a:lstStyle/>
          <a:p>
            <a:pPr marL="0" indent="0" rtl="1">
              <a:buNone/>
            </a:pPr>
            <a:r>
              <a:rPr lang="ar-xm" dirty="0">
                <a:cs typeface="Arial" panose="020B0604020202020204" pitchFamily="34" charset="0"/>
                <a:rtl/>
              </a:rPr>
              <a:t>أجب على </a:t>
            </a:r>
            <a:r>
              <a:rPr lang="ar-xm">
                <a:cs typeface="Arial" panose="020B0604020202020204" pitchFamily="34" charset="0"/>
                <a:rtl/>
              </a:rPr>
              <a:t>الأسئلة التالية</a:t>
            </a:r>
            <a:r>
              <a:rPr lang="ar-SA">
                <a:cs typeface="Arial" panose="020B0604020202020204" pitchFamily="34" charset="0"/>
                <a:rtl/>
              </a:rPr>
              <a:t>:</a:t>
            </a:r>
          </a:p>
          <a:p>
            <a:pPr marL="514350" indent="-514350" rtl="1">
              <a:spcAft>
                <a:spcPts val="600"/>
              </a:spcAft>
              <a:buAutoNum type="arabicPeriod"/>
            </a:pPr>
            <a:r>
              <a:rPr lang="ar-xm">
                <a:cs typeface="Arial" panose="020B0604020202020204" pitchFamily="34" charset="0"/>
                <a:rtl/>
              </a:rPr>
              <a:t>ما </a:t>
            </a:r>
            <a:r>
              <a:rPr lang="ar-xm" dirty="0">
                <a:cs typeface="Arial" panose="020B0604020202020204" pitchFamily="34" charset="0"/>
                <a:rtl/>
              </a:rPr>
              <a:t>منصة التواصل الاجتماعي المفضلة لديك ولماذا؟</a:t>
            </a:r>
          </a:p>
          <a:p>
            <a:pPr marL="514350" indent="-514350" rtl="1">
              <a:buAutoNum type="arabicPeriod"/>
            </a:pPr>
            <a:r>
              <a:rPr lang="ar-xm" dirty="0">
                <a:cs typeface="Arial" panose="020B0604020202020204" pitchFamily="34" charset="0"/>
                <a:rtl/>
              </a:rPr>
              <a:t>كيف يمكنك استخدام وسائل التواصل الاجتماعي للتحدث </a:t>
            </a:r>
            <a:br>
              <a:rPr lang="en-US" dirty="0">
                <a:cs typeface="Arial" panose="020B0604020202020204" pitchFamily="34" charset="0"/>
                <a:rtl/>
              </a:rPr>
            </a:br>
            <a:r>
              <a:rPr lang="ar-xm" dirty="0">
                <a:cs typeface="Arial" panose="020B0604020202020204" pitchFamily="34" charset="0"/>
                <a:rtl/>
              </a:rPr>
              <a:t>عن الصحة؟</a:t>
            </a:r>
          </a:p>
          <a:p>
            <a:pPr marL="342900" indent="-342900" rtl="1">
              <a:buFont typeface="Arial" panose="020B0604020202020204" pitchFamily="34" charset="0"/>
              <a:buChar char="•"/>
            </a:pPr>
            <a:endParaRPr lang="en-US" dirty="0">
              <a:cs typeface="Arial" panose="020B0604020202020204" pitchFamily="34" charset="0"/>
            </a:endParaRPr>
          </a:p>
          <a:p>
            <a:pPr marL="342900" indent="-342900" rtl="1">
              <a:buFont typeface="Arial" panose="020B0604020202020204" pitchFamily="34" charset="0"/>
              <a:buChar char="•"/>
            </a:pPr>
            <a:endParaRPr lang="en-US" dirty="0">
              <a:cs typeface="Arial" panose="020B0604020202020204" pitchFamily="34" charset="0"/>
            </a:endParaRPr>
          </a:p>
        </p:txBody>
      </p:sp>
    </p:spTree>
    <p:extLst>
      <p:ext uri="{BB962C8B-B14F-4D97-AF65-F5344CB8AC3E}">
        <p14:creationId xmlns:p14="http://schemas.microsoft.com/office/powerpoint/2010/main" val="106379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373" y="401703"/>
            <a:ext cx="7886700" cy="585850"/>
          </a:xfrm>
        </p:spPr>
        <p:txBody>
          <a:bodyPr rtlCol="1">
            <a:normAutofit fontScale="90000"/>
          </a:bodyPr>
          <a:lstStyle/>
          <a:p>
            <a:pPr rtl="1"/>
            <a:r>
              <a:rPr lang="ar-xm" dirty="0">
                <a:cs typeface="Arial" panose="020B0604020202020204" pitchFamily="34" charset="0"/>
                <a:rtl/>
              </a:rPr>
              <a:t>البحث عن صوتك 	</a:t>
            </a:r>
          </a:p>
        </p:txBody>
      </p:sp>
      <p:sp>
        <p:nvSpPr>
          <p:cNvPr id="7" name="TextBox 6"/>
          <p:cNvSpPr txBox="1"/>
          <p:nvPr/>
        </p:nvSpPr>
        <p:spPr>
          <a:xfrm>
            <a:off x="1239328" y="1844824"/>
            <a:ext cx="7274937" cy="1938992"/>
          </a:xfrm>
          <a:prstGeom prst="rect">
            <a:avLst/>
          </a:prstGeom>
          <a:noFill/>
        </p:spPr>
        <p:txBody>
          <a:bodyPr wrap="square" lIns="91440" tIns="45720" rIns="91440" bIns="45720" rtlCol="1" anchor="t">
            <a:spAutoFit/>
          </a:bodyPr>
          <a:lstStyle/>
          <a:p>
            <a:pPr algn="r" rtl="1"/>
            <a:r>
              <a:rPr lang="ar-xm" sz="2800" dirty="0">
                <a:cs typeface="Arial" panose="020B0604020202020204" pitchFamily="34" charset="0"/>
                <a:rtl/>
              </a:rPr>
              <a:t>عند التحدث إلى جمهورك، </a:t>
            </a:r>
            <a:r>
              <a:rPr lang="ar-xm" sz="2800">
                <a:cs typeface="Arial" panose="020B0604020202020204" pitchFamily="34" charset="0"/>
                <a:rtl/>
              </a:rPr>
              <a:t>يجب عليك</a:t>
            </a:r>
            <a:r>
              <a:rPr lang="ar-SA" sz="2800">
                <a:cs typeface="Arial" panose="020B0604020202020204" pitchFamily="34" charset="0"/>
                <a:rtl/>
              </a:rPr>
              <a:t>: </a:t>
            </a:r>
            <a:endParaRPr lang="ar-SA" sz="2800" dirty="0">
              <a:cs typeface="Arial" panose="020B0604020202020204" pitchFamily="34" charset="0"/>
              <a:rtl/>
            </a:endParaRPr>
          </a:p>
          <a:p>
            <a:pPr marL="778510" lvl="1" indent="-457200" algn="r" rtl="1">
              <a:buFont typeface="Arial" panose="020B0604020202020204" pitchFamily="34" charset="0"/>
              <a:buChar char="•"/>
            </a:pPr>
            <a:r>
              <a:rPr lang="ar-xm" sz="2400" dirty="0">
                <a:cs typeface="Arial" panose="020B0604020202020204" pitchFamily="34" charset="0"/>
                <a:rtl/>
              </a:rPr>
              <a:t>التعامل </a:t>
            </a:r>
            <a:r>
              <a:rPr lang="ar-xm" sz="2400">
                <a:cs typeface="Arial" panose="020B0604020202020204" pitchFamily="34" charset="0"/>
                <a:rtl/>
              </a:rPr>
              <a:t>بطبيعتك -</a:t>
            </a:r>
            <a:r>
              <a:rPr lang="ar-SA" sz="2400">
                <a:cs typeface="Arial" panose="020B0604020202020204" pitchFamily="34" charset="0"/>
                <a:rtl/>
              </a:rPr>
              <a:t> </a:t>
            </a:r>
            <a:r>
              <a:rPr lang="ar-xm" sz="2400">
                <a:cs typeface="Arial" panose="020B0604020202020204" pitchFamily="34" charset="0"/>
                <a:rtl/>
              </a:rPr>
              <a:t>أصيل </a:t>
            </a:r>
            <a:r>
              <a:rPr lang="ar-xm" sz="2400" dirty="0">
                <a:cs typeface="Arial" panose="020B0604020202020204" pitchFamily="34" charset="0"/>
                <a:rtl/>
              </a:rPr>
              <a:t>وصادق</a:t>
            </a:r>
            <a:endParaRPr lang="en-US" sz="2400" dirty="0">
              <a:ea typeface="Calibri" panose="020F0502020204030204"/>
              <a:cs typeface="Arial" panose="020B0604020202020204" pitchFamily="34" charset="0"/>
            </a:endParaRPr>
          </a:p>
          <a:p>
            <a:pPr marL="778510" lvl="1" indent="-457200" algn="r" rtl="1">
              <a:buFont typeface="Arial" panose="020B0604020202020204" pitchFamily="34" charset="0"/>
              <a:buChar char="•"/>
            </a:pPr>
            <a:r>
              <a:rPr lang="ar-xm" sz="2400" dirty="0">
                <a:cs typeface="Arial" panose="020B0604020202020204" pitchFamily="34" charset="0"/>
                <a:rtl/>
              </a:rPr>
              <a:t>التعامل بهدف ووضوح </a:t>
            </a:r>
            <a:endParaRPr lang="en-US" sz="2400" dirty="0">
              <a:ea typeface="Calibri" panose="020F0502020204030204"/>
              <a:cs typeface="Arial" panose="020B0604020202020204" pitchFamily="34" charset="0"/>
            </a:endParaRPr>
          </a:p>
          <a:p>
            <a:pPr marL="778510" lvl="1" indent="-457200" algn="r" rtl="1">
              <a:buFont typeface="Arial" panose="020B0604020202020204" pitchFamily="34" charset="0"/>
              <a:buChar char="•"/>
            </a:pPr>
            <a:r>
              <a:rPr lang="ar-xm" sz="2400" dirty="0">
                <a:cs typeface="Arial" panose="020B0604020202020204" pitchFamily="34" charset="0"/>
                <a:rtl/>
              </a:rPr>
              <a:t>تذكر أنك تتحدث مع الأصدقاء </a:t>
            </a:r>
            <a:endParaRPr lang="en-US" sz="2400" dirty="0">
              <a:ea typeface="Calibri" panose="020F0502020204030204"/>
              <a:cs typeface="Arial" panose="020B0604020202020204" pitchFamily="34" charset="0"/>
            </a:endParaRPr>
          </a:p>
          <a:p>
            <a:pPr marL="457200" indent="-457200" algn="r" rtl="1">
              <a:buFont typeface="Arial" panose="020B0604020202020204" pitchFamily="34" charset="0"/>
              <a:buChar char="•"/>
            </a:pPr>
            <a:endParaRPr lang="en-US" sz="2000" dirty="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592" y="4383314"/>
            <a:ext cx="3109474" cy="2072983"/>
          </a:xfrm>
          <a:prstGeom prst="rect">
            <a:avLst/>
          </a:prstGeom>
          <a:ln>
            <a:solidFill>
              <a:schemeClr val="tx2"/>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8522" y="4383314"/>
            <a:ext cx="3114531" cy="2072983"/>
          </a:xfrm>
          <a:prstGeom prst="rect">
            <a:avLst/>
          </a:prstGeom>
          <a:ln>
            <a:solidFill>
              <a:schemeClr val="tx2"/>
            </a:solidFill>
          </a:ln>
        </p:spPr>
      </p:pic>
    </p:spTree>
    <p:extLst>
      <p:ext uri="{BB962C8B-B14F-4D97-AF65-F5344CB8AC3E}">
        <p14:creationId xmlns:p14="http://schemas.microsoft.com/office/powerpoint/2010/main" val="3155767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2981" y="2185400"/>
            <a:ext cx="7585045" cy="2326560"/>
          </a:xfrm>
        </p:spPr>
        <p:txBody>
          <a:bodyPr rtlCol="1">
            <a:normAutofit/>
          </a:bodyPr>
          <a:lstStyle/>
          <a:p>
            <a:pPr marL="637569" lvl="2" indent="-342900" rtl="1">
              <a:buFont typeface="Arial" panose="020B0604020202020204" pitchFamily="34" charset="0"/>
              <a:buChar char="•"/>
            </a:pPr>
            <a:endParaRPr lang="en-US" dirty="0"/>
          </a:p>
          <a:p>
            <a:pPr marL="294669" lvl="2" indent="0" algn="ctr" rtl="1">
              <a:buNone/>
            </a:pPr>
            <a:r>
              <a:rPr lang="ar-xm" sz="4000" b="1" i="1" dirty="0">
                <a:rtl/>
              </a:rPr>
              <a:t>طرق مختلفة لاستخدام وسائل التواصل الاجتماعي كممثل للصحة</a:t>
            </a:r>
          </a:p>
          <a:p>
            <a:pPr marL="294669" lvl="2" indent="0" rtl="1">
              <a:buNone/>
            </a:pPr>
            <a:endParaRPr lang="en-US" dirty="0"/>
          </a:p>
          <a:p>
            <a:pPr marL="342900" indent="-342900" rtl="1">
              <a:buFont typeface="Arial" panose="020B0604020202020204" pitchFamily="34" charset="0"/>
              <a:buChar char="•"/>
            </a:pPr>
            <a:endParaRPr lang="en-US" dirty="0"/>
          </a:p>
        </p:txBody>
      </p:sp>
    </p:spTree>
    <p:extLst>
      <p:ext uri="{BB962C8B-B14F-4D97-AF65-F5344CB8AC3E}">
        <p14:creationId xmlns:p14="http://schemas.microsoft.com/office/powerpoint/2010/main" val="264858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42609" y="401703"/>
            <a:ext cx="6604000" cy="585850"/>
          </a:xfrm>
        </p:spPr>
        <p:txBody>
          <a:bodyPr rtlCol="1">
            <a:normAutofit/>
          </a:bodyPr>
          <a:lstStyle/>
          <a:p>
            <a:pPr rtl="1"/>
            <a:r>
              <a:rPr lang="ar-xm" sz="3600" dirty="0">
                <a:cs typeface="Arial" panose="020B0604020202020204" pitchFamily="34" charset="0"/>
                <a:rtl/>
              </a:rPr>
              <a:t>إضافة الرسائل إلى صفحتك الخاصة </a:t>
            </a:r>
          </a:p>
        </p:txBody>
      </p:sp>
      <p:pic>
        <p:nvPicPr>
          <p:cNvPr id="5" name="Picture 4"/>
          <p:cNvPicPr>
            <a:picLocks/>
          </p:cNvPicPr>
          <p:nvPr/>
        </p:nvPicPr>
        <p:blipFill>
          <a:blip r:embed="rId3"/>
          <a:srcRect/>
          <a:stretch/>
        </p:blipFill>
        <p:spPr>
          <a:xfrm>
            <a:off x="1566764" y="1908901"/>
            <a:ext cx="6010473" cy="4818888"/>
          </a:xfrm>
          <a:prstGeom prst="rect">
            <a:avLst/>
          </a:prstGeom>
          <a:ln>
            <a:solidFill>
              <a:schemeClr val="tx1"/>
            </a:solidFill>
          </a:ln>
        </p:spPr>
      </p:pic>
    </p:spTree>
    <p:extLst>
      <p:ext uri="{BB962C8B-B14F-4D97-AF65-F5344CB8AC3E}">
        <p14:creationId xmlns:p14="http://schemas.microsoft.com/office/powerpoint/2010/main" val="113006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4078" y="401703"/>
            <a:ext cx="7886700" cy="585850"/>
          </a:xfrm>
        </p:spPr>
        <p:txBody>
          <a:bodyPr rtlCol="1">
            <a:normAutofit fontScale="90000"/>
          </a:bodyPr>
          <a:lstStyle/>
          <a:p>
            <a:pPr rtl="1"/>
            <a:r>
              <a:rPr lang="ar-xm" dirty="0">
                <a:cs typeface="Arial" panose="020B0604020202020204" pitchFamily="34" charset="0"/>
                <a:rtl/>
              </a:rPr>
              <a:t>إنشاء صفحة مخصصة</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04300" y="1839133"/>
            <a:ext cx="5212314" cy="4819426"/>
          </a:xfrm>
          <a:ln>
            <a:solidFill>
              <a:schemeClr val="tx1"/>
            </a:solidFill>
          </a:ln>
        </p:spPr>
      </p:pic>
      <p:sp>
        <p:nvSpPr>
          <p:cNvPr id="4" name="Slide Number Placeholder 3"/>
          <p:cNvSpPr>
            <a:spLocks noGrp="1"/>
          </p:cNvSpPr>
          <p:nvPr>
            <p:ph type="sldNum" sz="quarter" idx="10"/>
          </p:nvPr>
        </p:nvSpPr>
        <p:spPr/>
        <p:txBody>
          <a:bodyPr rtlCol="1"/>
          <a:lstStyle/>
          <a:p>
            <a:pPr rtl="1"/>
            <a:fld id="{E50C573C-1BE5-44F8-A1BC-CC0194AF2DE8}" type="slidenum">
              <a:rPr lang="en-US" smtClean="0">
                <a:cs typeface="Arial" panose="020B0604020202020204" pitchFamily="34" charset="0"/>
              </a:rPr>
              <a:pPr/>
              <a:t>9</a:t>
            </a:fld>
            <a:endParaRPr lang="en-US">
              <a:cs typeface="Arial" panose="020B0604020202020204" pitchFamily="34" charset="0"/>
            </a:endParaRPr>
          </a:p>
        </p:txBody>
      </p:sp>
    </p:spTree>
    <p:extLst>
      <p:ext uri="{BB962C8B-B14F-4D97-AF65-F5344CB8AC3E}">
        <p14:creationId xmlns:p14="http://schemas.microsoft.com/office/powerpoint/2010/main" val="13178026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TotalTime>
  <Words>1552</Words>
  <Application>Microsoft Office PowerPoint</Application>
  <PresentationFormat>On-screen Show (4:3)</PresentationFormat>
  <Paragraphs>182</Paragraphs>
  <Slides>20</Slides>
  <Notes>19</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Custom Design</vt:lpstr>
      <vt:lpstr>استخدام وسائل التواصل الاجتماعي لنشررسائل الصحة  </vt:lpstr>
      <vt:lpstr>هدف جلسة وسائل التواصل الاجتماعي</vt:lpstr>
      <vt:lpstr>لماذا تختار وسائل التواصل الاجتماعي لتوصيل رسالتك؟</vt:lpstr>
      <vt:lpstr>هدفك كممثل للصحة </vt:lpstr>
      <vt:lpstr>عصف ذهني لمدة 5 دقائق </vt:lpstr>
      <vt:lpstr>البحث عن صوتك  </vt:lpstr>
      <vt:lpstr>PowerPoint Presentation</vt:lpstr>
      <vt:lpstr>إضافة الرسائل إلى صفحتك الخاصة </vt:lpstr>
      <vt:lpstr>إنشاء صفحة مخصصة</vt:lpstr>
      <vt:lpstr>إنشاء مجموعة خاصة</vt:lpstr>
      <vt:lpstr>المواد والموارد</vt:lpstr>
      <vt:lpstr>خارطة الطريق للنجاح –  التخطيط يحقق الكمال!  </vt:lpstr>
      <vt:lpstr>خارطة الطريق للنجاح –  متابعة التخطيط </vt:lpstr>
      <vt:lpstr>التحدي 1: اتبع القائد</vt:lpstr>
      <vt:lpstr>التحدي 2: وجبات خفيفة متواصلة  </vt:lpstr>
      <vt:lpstr>الحصول على الملاحظات</vt:lpstr>
      <vt:lpstr>تقاسم النجاحات</vt:lpstr>
      <vt:lpstr>إنشاء خطة تناسبك </vt:lpstr>
      <vt:lpstr>النشاط: إنشاء خطة وسائل التواصل الاجتماعي الخاصة بك </vt:lpstr>
      <vt:lpstr>الاعتراف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lastModifiedBy>Faith Chabedi</cp:lastModifiedBy>
  <cp:revision>24</cp:revision>
  <dcterms:created xsi:type="dcterms:W3CDTF">2016-07-26T16:26:50Z</dcterms:created>
  <dcterms:modified xsi:type="dcterms:W3CDTF">2024-10-30T17:16:25Z</dcterms:modified>
</cp:coreProperties>
</file>